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9.png" ContentType="image/png"/>
  <Override PartName="/ppt/media/image27.png" ContentType="image/png"/>
  <Override PartName="/ppt/media/image23.png" ContentType="image/png"/>
  <Override PartName="/ppt/media/image22.png" ContentType="image/png"/>
  <Override PartName="/ppt/media/image7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6.jpeg" ContentType="image/jpeg"/>
  <Override PartName="/ppt/media/image8.png" ContentType="image/png"/>
  <Override PartName="/ppt/media/image13.png" ContentType="image/png"/>
  <Override PartName="/ppt/media/image12.png" ContentType="image/png"/>
  <Override PartName="/ppt/media/image9.png" ContentType="image/png"/>
  <Override PartName="/ppt/media/image11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jpeg" ContentType="image/jpeg"/>
  <Override PartName="/ppt/media/image17.png" ContentType="image/png"/>
  <Override PartName="/ppt/media/image15.png" ContentType="image/png"/>
  <Override PartName="/ppt/media/image18.jpeg" ContentType="image/jpeg"/>
  <Override PartName="/ppt/media/image19.png" ContentType="image/png"/>
  <Override PartName="/ppt/media/image21.png" ContentType="image/png"/>
  <Override PartName="/ppt/media/image2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66D08DE4-FD39-4BF3-B6AD-8E5DF42EB62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sldImg"/>
          </p:nvPr>
        </p:nvSpPr>
        <p:spPr>
          <a:xfrm>
            <a:off x="1295640" y="754200"/>
            <a:ext cx="5180400" cy="3770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sldImg"/>
          </p:nvPr>
        </p:nvSpPr>
        <p:spPr>
          <a:xfrm>
            <a:off x="1295640" y="754200"/>
            <a:ext cx="5180400" cy="377064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89;p1" descr=""/>
          <p:cNvPicPr/>
          <p:nvPr/>
        </p:nvPicPr>
        <p:blipFill>
          <a:blip r:embed="rId1"/>
          <a:stretch/>
        </p:blipFill>
        <p:spPr>
          <a:xfrm>
            <a:off x="0" y="0"/>
            <a:ext cx="10300680" cy="687996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190;p1"/>
          <p:cNvSpPr/>
          <p:nvPr/>
        </p:nvSpPr>
        <p:spPr>
          <a:xfrm>
            <a:off x="1664640" y="0"/>
            <a:ext cx="10578960" cy="6879960"/>
          </a:xfrm>
          <a:prstGeom prst="rect">
            <a:avLst/>
          </a:prstGeom>
          <a:gradFill rotWithShape="0">
            <a:gsLst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Google Shape;191;p1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14760" y="5390280"/>
            <a:ext cx="12191400" cy="148176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192;p1"/>
          <p:cNvSpPr/>
          <p:nvPr/>
        </p:nvSpPr>
        <p:spPr>
          <a:xfrm>
            <a:off x="5556600" y="2250000"/>
            <a:ext cx="6144480" cy="163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  <a:ea typeface="Arial"/>
              </a:rPr>
              <a:t>ACOSO SEXUAL Y CALLEJERO: CONTEXTO Y PREVENCION</a:t>
            </a:r>
            <a:endParaRPr b="0" lang="en-US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451;p9" descr=""/>
          <p:cNvPicPr/>
          <p:nvPr/>
        </p:nvPicPr>
        <p:blipFill>
          <a:blip r:embed="rId1"/>
          <a:stretch/>
        </p:blipFill>
        <p:spPr>
          <a:xfrm>
            <a:off x="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307" name="Google Shape;452;p9"/>
          <p:cNvSpPr/>
          <p:nvPr/>
        </p:nvSpPr>
        <p:spPr>
          <a:xfrm>
            <a:off x="265320" y="376920"/>
            <a:ext cx="54007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Tiempos de ejecución del algoritmo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8" name="Google Shape;453;p9"/>
          <p:cNvSpPr/>
          <p:nvPr/>
        </p:nvSpPr>
        <p:spPr>
          <a:xfrm flipH="1" rot="10800000">
            <a:off x="5276520" y="516240"/>
            <a:ext cx="825480" cy="4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Google Shape;454;p9"/>
          <p:cNvSpPr/>
          <p:nvPr/>
        </p:nvSpPr>
        <p:spPr>
          <a:xfrm>
            <a:off x="5733720" y="336600"/>
            <a:ext cx="24012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Google Shape;455;p9"/>
          <p:cNvSpPr/>
          <p:nvPr/>
        </p:nvSpPr>
        <p:spPr>
          <a:xfrm>
            <a:off x="8717040" y="1630080"/>
            <a:ext cx="3423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1e33"/>
                </a:solidFill>
                <a:latin typeface="Arial"/>
                <a:ea typeface="Arial"/>
              </a:rPr>
              <a:t>Tiempos de ejecución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1" name="Google Shape;456;p9" descr=""/>
          <p:cNvPicPr/>
          <p:nvPr/>
        </p:nvPicPr>
        <p:blipFill>
          <a:blip r:embed="rId2"/>
          <a:stretch/>
        </p:blipFill>
        <p:spPr>
          <a:xfrm>
            <a:off x="8077320" y="1617840"/>
            <a:ext cx="525240" cy="52524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57;p9"/>
          <p:cNvSpPr/>
          <p:nvPr/>
        </p:nvSpPr>
        <p:spPr>
          <a:xfrm>
            <a:off x="8229600" y="124200"/>
            <a:ext cx="21132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3" name="Google Shape;458;p9"/>
          <p:cNvSpPr/>
          <p:nvPr/>
        </p:nvSpPr>
        <p:spPr>
          <a:xfrm>
            <a:off x="548280" y="9594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Google Shape;459;p9"/>
          <p:cNvSpPr/>
          <p:nvPr/>
        </p:nvSpPr>
        <p:spPr>
          <a:xfrm flipH="1">
            <a:off x="9301320" y="5400720"/>
            <a:ext cx="750600" cy="64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Google Shape;460;p9"/>
          <p:cNvSpPr/>
          <p:nvPr/>
        </p:nvSpPr>
        <p:spPr>
          <a:xfrm>
            <a:off x="7384680" y="5995440"/>
            <a:ext cx="342396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incluya las unidades de medida, por ejemplo, minutos, horas...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6" name="Google Shape;461;p9" descr=""/>
          <p:cNvPicPr/>
          <p:nvPr/>
        </p:nvPicPr>
        <p:blipFill>
          <a:blip r:embed="rId3"/>
          <a:srcRect l="0" t="28544" r="0" b="27874"/>
          <a:stretch/>
        </p:blipFill>
        <p:spPr>
          <a:xfrm>
            <a:off x="867960" y="2391120"/>
            <a:ext cx="2327400" cy="101268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62;p9" descr=""/>
          <p:cNvPicPr/>
          <p:nvPr/>
        </p:nvPicPr>
        <p:blipFill>
          <a:blip r:embed="rId4"/>
          <a:srcRect l="0" t="25634" r="0" b="27028"/>
          <a:stretch/>
        </p:blipFill>
        <p:spPr>
          <a:xfrm>
            <a:off x="4940280" y="2391120"/>
            <a:ext cx="2141640" cy="101268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63;p9" descr=""/>
          <p:cNvPicPr/>
          <p:nvPr/>
        </p:nvPicPr>
        <p:blipFill>
          <a:blip r:embed="rId5"/>
          <a:srcRect l="10869" t="31528" r="11311" b="21144"/>
          <a:stretch/>
        </p:blipFill>
        <p:spPr>
          <a:xfrm>
            <a:off x="588240" y="3649320"/>
            <a:ext cx="2938680" cy="9180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64;p9" descr=""/>
          <p:cNvPicPr/>
          <p:nvPr/>
        </p:nvPicPr>
        <p:blipFill>
          <a:blip r:embed="rId6"/>
          <a:stretch/>
        </p:blipFill>
        <p:spPr>
          <a:xfrm>
            <a:off x="4822560" y="3519360"/>
            <a:ext cx="2327400" cy="119628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65;p9" descr=""/>
          <p:cNvPicPr/>
          <p:nvPr/>
        </p:nvPicPr>
        <p:blipFill>
          <a:blip r:embed="rId7"/>
          <a:stretch/>
        </p:blipFill>
        <p:spPr>
          <a:xfrm>
            <a:off x="963720" y="4645080"/>
            <a:ext cx="2327400" cy="1196280"/>
          </a:xfrm>
          <a:prstGeom prst="rect">
            <a:avLst/>
          </a:prstGeom>
          <a:ln w="0">
            <a:noFill/>
          </a:ln>
        </p:spPr>
      </p:pic>
      <p:pic>
        <p:nvPicPr>
          <p:cNvPr id="321" name="Google Shape;466;p9" descr=""/>
          <p:cNvPicPr/>
          <p:nvPr/>
        </p:nvPicPr>
        <p:blipFill>
          <a:blip r:embed="rId8"/>
          <a:stretch/>
        </p:blipFill>
        <p:spPr>
          <a:xfrm>
            <a:off x="4737240" y="4659120"/>
            <a:ext cx="2605680" cy="1215360"/>
          </a:xfrm>
          <a:prstGeom prst="rect">
            <a:avLst/>
          </a:prstGeom>
          <a:ln w="0">
            <a:noFill/>
          </a:ln>
        </p:spPr>
      </p:pic>
      <p:sp>
        <p:nvSpPr>
          <p:cNvPr id="322" name="Google Shape;467;p9"/>
          <p:cNvSpPr/>
          <p:nvPr/>
        </p:nvSpPr>
        <p:spPr>
          <a:xfrm>
            <a:off x="8669880" y="2593800"/>
            <a:ext cx="293868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2 horas 51 minutos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3" name="Google Shape;468;p9"/>
          <p:cNvSpPr/>
          <p:nvPr/>
        </p:nvSpPr>
        <p:spPr>
          <a:xfrm>
            <a:off x="8745840" y="3840480"/>
            <a:ext cx="293868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6 horas 51 minutos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4" name="Google Shape;469;p9"/>
          <p:cNvSpPr/>
          <p:nvPr/>
        </p:nvSpPr>
        <p:spPr>
          <a:xfrm>
            <a:off x="8745840" y="4956120"/>
            <a:ext cx="293868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8 horas 51 minutos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5" name="Google Shape;470;p9"/>
          <p:cNvSpPr/>
          <p:nvPr/>
        </p:nvSpPr>
        <p:spPr>
          <a:xfrm>
            <a:off x="3568320" y="282276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Google Shape;471;p9"/>
          <p:cNvSpPr/>
          <p:nvPr/>
        </p:nvSpPr>
        <p:spPr>
          <a:xfrm>
            <a:off x="3720960" y="396576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Google Shape;472;p9"/>
          <p:cNvSpPr/>
          <p:nvPr/>
        </p:nvSpPr>
        <p:spPr>
          <a:xfrm>
            <a:off x="3568320" y="510876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Google Shape;473;p9"/>
          <p:cNvSpPr/>
          <p:nvPr/>
        </p:nvSpPr>
        <p:spPr>
          <a:xfrm>
            <a:off x="7454520" y="274644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Google Shape;474;p9"/>
          <p:cNvSpPr/>
          <p:nvPr/>
        </p:nvSpPr>
        <p:spPr>
          <a:xfrm>
            <a:off x="7530840" y="396576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Google Shape;475;p9"/>
          <p:cNvSpPr/>
          <p:nvPr/>
        </p:nvSpPr>
        <p:spPr>
          <a:xfrm>
            <a:off x="7454520" y="5108760"/>
            <a:ext cx="919440" cy="19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>
            <a:solidFill>
              <a:srgbClr val="001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Google Shape;476;p9"/>
          <p:cNvSpPr/>
          <p:nvPr/>
        </p:nvSpPr>
        <p:spPr>
          <a:xfrm>
            <a:off x="2745000" y="605232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81;g1066244c191_0_1" descr=""/>
          <p:cNvPicPr/>
          <p:nvPr/>
        </p:nvPicPr>
        <p:blipFill>
          <a:blip r:embed="rId1"/>
          <a:stretch/>
        </p:blipFill>
        <p:spPr>
          <a:xfrm>
            <a:off x="-2520" y="0"/>
            <a:ext cx="12195720" cy="685548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82;g1066244c191_0_1"/>
          <p:cNvSpPr/>
          <p:nvPr/>
        </p:nvSpPr>
        <p:spPr>
          <a:xfrm>
            <a:off x="265320" y="376920"/>
            <a:ext cx="49442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Direcciones de trabajo futuras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4" name="Google Shape;483;g1066244c191_0_1"/>
          <p:cNvSpPr/>
          <p:nvPr/>
        </p:nvSpPr>
        <p:spPr>
          <a:xfrm>
            <a:off x="85932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Google Shape;484;g1066244c191_0_1"/>
          <p:cNvSpPr/>
          <p:nvPr/>
        </p:nvSpPr>
        <p:spPr>
          <a:xfrm>
            <a:off x="948888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Google Shape;485;g1066244c191_0_1"/>
          <p:cNvSpPr/>
          <p:nvPr/>
        </p:nvSpPr>
        <p:spPr>
          <a:xfrm>
            <a:off x="381240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Google Shape;486;g1066244c191_0_1"/>
          <p:cNvSpPr/>
          <p:nvPr/>
        </p:nvSpPr>
        <p:spPr>
          <a:xfrm>
            <a:off x="6632640" y="128628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Google Shape;487;g1066244c191_0_1"/>
          <p:cNvSpPr/>
          <p:nvPr/>
        </p:nvSpPr>
        <p:spPr>
          <a:xfrm>
            <a:off x="948888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Google Shape;488;g1066244c191_0_1"/>
          <p:cNvSpPr/>
          <p:nvPr/>
        </p:nvSpPr>
        <p:spPr>
          <a:xfrm>
            <a:off x="6630840" y="128628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Google Shape;489;g1066244c191_0_1"/>
          <p:cNvSpPr/>
          <p:nvPr/>
        </p:nvSpPr>
        <p:spPr>
          <a:xfrm>
            <a:off x="381168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Google Shape;490;g1066244c191_0_1"/>
          <p:cNvSpPr/>
          <p:nvPr/>
        </p:nvSpPr>
        <p:spPr>
          <a:xfrm>
            <a:off x="85896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Google Shape;491;g1066244c191_0_1"/>
          <p:cNvSpPr/>
          <p:nvPr/>
        </p:nvSpPr>
        <p:spPr>
          <a:xfrm>
            <a:off x="6649560" y="1328760"/>
            <a:ext cx="18086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Estadística 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3" name="Google Shape;492;g1066244c191_0_1"/>
          <p:cNvSpPr/>
          <p:nvPr/>
        </p:nvSpPr>
        <p:spPr>
          <a:xfrm>
            <a:off x="3802680" y="1379160"/>
            <a:ext cx="18086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Optimización 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4" name="Google Shape;493;g1066244c191_0_1"/>
          <p:cNvSpPr/>
          <p:nvPr/>
        </p:nvSpPr>
        <p:spPr>
          <a:xfrm>
            <a:off x="810000" y="1333800"/>
            <a:ext cx="15814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Probabilidad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5" name="Google Shape;494;g1066244c191_0_1"/>
          <p:cNvSpPr/>
          <p:nvPr/>
        </p:nvSpPr>
        <p:spPr>
          <a:xfrm>
            <a:off x="9495720" y="1333800"/>
            <a:ext cx="16423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M &amp; S 4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346" name="Google Shape;495;g1066244c191_0_1"/>
          <p:cNvGrpSpPr/>
          <p:nvPr/>
        </p:nvGrpSpPr>
        <p:grpSpPr>
          <a:xfrm>
            <a:off x="7016760" y="2306160"/>
            <a:ext cx="1087200" cy="829080"/>
            <a:chOff x="7016760" y="2306160"/>
            <a:chExt cx="1087200" cy="829080"/>
          </a:xfrm>
        </p:grpSpPr>
        <p:sp>
          <p:nvSpPr>
            <p:cNvPr id="347" name="Google Shape;496;g1066244c191_0_1"/>
            <p:cNvSpPr/>
            <p:nvPr/>
          </p:nvSpPr>
          <p:spPr>
            <a:xfrm>
              <a:off x="7016760" y="230616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Estimaciones de riesgo MV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48" name="Google Shape;497;g1066244c191_0_1"/>
            <p:cNvSpPr/>
            <p:nvPr/>
          </p:nvSpPr>
          <p:spPr>
            <a:xfrm rot="16200000">
              <a:off x="70934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Google Shape;498;g1066244c191_0_1"/>
            <p:cNvSpPr/>
            <p:nvPr/>
          </p:nvSpPr>
          <p:spPr>
            <a:xfrm rot="16200000">
              <a:off x="727020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Google Shape;499;g1066244c191_0_1"/>
            <p:cNvSpPr/>
            <p:nvPr/>
          </p:nvSpPr>
          <p:spPr>
            <a:xfrm rot="16200000">
              <a:off x="74469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Google Shape;500;g1066244c191_0_1"/>
            <p:cNvSpPr/>
            <p:nvPr/>
          </p:nvSpPr>
          <p:spPr>
            <a:xfrm rot="16200000">
              <a:off x="762372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Google Shape;501;g1066244c191_0_1"/>
            <p:cNvSpPr/>
            <p:nvPr/>
          </p:nvSpPr>
          <p:spPr>
            <a:xfrm rot="16200000">
              <a:off x="780048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Google Shape;502;g1066244c191_0_1"/>
            <p:cNvSpPr/>
            <p:nvPr/>
          </p:nvSpPr>
          <p:spPr>
            <a:xfrm rot="16200000">
              <a:off x="79772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4" name="Google Shape;503;g1066244c191_0_1"/>
          <p:cNvGrpSpPr/>
          <p:nvPr/>
        </p:nvGrpSpPr>
        <p:grpSpPr>
          <a:xfrm>
            <a:off x="4215960" y="2367720"/>
            <a:ext cx="1087200" cy="829080"/>
            <a:chOff x="4215960" y="2367720"/>
            <a:chExt cx="1087200" cy="829080"/>
          </a:xfrm>
        </p:grpSpPr>
        <p:sp>
          <p:nvSpPr>
            <p:cNvPr id="355" name="Google Shape;504;g1066244c191_0_1"/>
            <p:cNvSpPr/>
            <p:nvPr/>
          </p:nvSpPr>
          <p:spPr>
            <a:xfrm>
              <a:off x="4215960" y="236772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Otimización Bi objetivo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56" name="Google Shape;505;g1066244c191_0_1"/>
            <p:cNvSpPr/>
            <p:nvPr/>
          </p:nvSpPr>
          <p:spPr>
            <a:xfrm rot="16200000">
              <a:off x="429300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Google Shape;506;g1066244c191_0_1"/>
            <p:cNvSpPr/>
            <p:nvPr/>
          </p:nvSpPr>
          <p:spPr>
            <a:xfrm rot="16200000">
              <a:off x="446976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Google Shape;507;g1066244c191_0_1"/>
            <p:cNvSpPr/>
            <p:nvPr/>
          </p:nvSpPr>
          <p:spPr>
            <a:xfrm rot="16200000">
              <a:off x="464616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Google Shape;508;g1066244c191_0_1"/>
            <p:cNvSpPr/>
            <p:nvPr/>
          </p:nvSpPr>
          <p:spPr>
            <a:xfrm rot="16200000">
              <a:off x="482292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Google Shape;509;g1066244c191_0_1"/>
            <p:cNvSpPr/>
            <p:nvPr/>
          </p:nvSpPr>
          <p:spPr>
            <a:xfrm rot="16200000">
              <a:off x="499968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Google Shape;510;g1066244c191_0_1"/>
            <p:cNvSpPr/>
            <p:nvPr/>
          </p:nvSpPr>
          <p:spPr>
            <a:xfrm rot="16200000">
              <a:off x="517644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2" name="Google Shape;511;g1066244c191_0_1"/>
          <p:cNvGrpSpPr/>
          <p:nvPr/>
        </p:nvGrpSpPr>
        <p:grpSpPr>
          <a:xfrm>
            <a:off x="1242360" y="2378520"/>
            <a:ext cx="1087200" cy="829080"/>
            <a:chOff x="1242360" y="2378520"/>
            <a:chExt cx="1087200" cy="829080"/>
          </a:xfrm>
        </p:grpSpPr>
        <p:sp>
          <p:nvSpPr>
            <p:cNvPr id="363" name="Google Shape;512;g1066244c191_0_1"/>
            <p:cNvSpPr/>
            <p:nvPr/>
          </p:nvSpPr>
          <p:spPr>
            <a:xfrm>
              <a:off x="1242360" y="237852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3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Otras estimaciones de riesgo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364" name="Google Shape;513;g1066244c191_0_1"/>
            <p:cNvSpPr/>
            <p:nvPr/>
          </p:nvSpPr>
          <p:spPr>
            <a:xfrm rot="16200000">
              <a:off x="131904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Google Shape;514;g1066244c191_0_1"/>
            <p:cNvSpPr/>
            <p:nvPr/>
          </p:nvSpPr>
          <p:spPr>
            <a:xfrm rot="16200000">
              <a:off x="149580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Google Shape;515;g1066244c191_0_1"/>
            <p:cNvSpPr/>
            <p:nvPr/>
          </p:nvSpPr>
          <p:spPr>
            <a:xfrm rot="16200000">
              <a:off x="167256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Google Shape;516;g1066244c191_0_1"/>
            <p:cNvSpPr/>
            <p:nvPr/>
          </p:nvSpPr>
          <p:spPr>
            <a:xfrm rot="16200000">
              <a:off x="184932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Google Shape;517;g1066244c191_0_1"/>
            <p:cNvSpPr/>
            <p:nvPr/>
          </p:nvSpPr>
          <p:spPr>
            <a:xfrm rot="16200000">
              <a:off x="202608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Google Shape;518;g1066244c191_0_1"/>
            <p:cNvSpPr/>
            <p:nvPr/>
          </p:nvSpPr>
          <p:spPr>
            <a:xfrm rot="16200000">
              <a:off x="220284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0" name="Google Shape;519;g1066244c191_0_1"/>
          <p:cNvGrpSpPr/>
          <p:nvPr/>
        </p:nvGrpSpPr>
        <p:grpSpPr>
          <a:xfrm>
            <a:off x="9836280" y="2306160"/>
            <a:ext cx="1087200" cy="829080"/>
            <a:chOff x="9836280" y="2306160"/>
            <a:chExt cx="1087200" cy="829080"/>
          </a:xfrm>
        </p:grpSpPr>
        <p:sp>
          <p:nvSpPr>
            <p:cNvPr id="371" name="Google Shape;520;g1066244c191_0_1"/>
            <p:cNvSpPr/>
            <p:nvPr/>
          </p:nvSpPr>
          <p:spPr>
            <a:xfrm>
              <a:off x="9836280" y="230616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Estimación de Tráfico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72" name="Google Shape;521;g1066244c191_0_1"/>
            <p:cNvSpPr/>
            <p:nvPr/>
          </p:nvSpPr>
          <p:spPr>
            <a:xfrm rot="16200000">
              <a:off x="99129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Google Shape;522;g1066244c191_0_1"/>
            <p:cNvSpPr/>
            <p:nvPr/>
          </p:nvSpPr>
          <p:spPr>
            <a:xfrm rot="16200000">
              <a:off x="1008972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Google Shape;523;g1066244c191_0_1"/>
            <p:cNvSpPr/>
            <p:nvPr/>
          </p:nvSpPr>
          <p:spPr>
            <a:xfrm rot="16200000">
              <a:off x="1026648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Google Shape;524;g1066244c191_0_1"/>
            <p:cNvSpPr/>
            <p:nvPr/>
          </p:nvSpPr>
          <p:spPr>
            <a:xfrm rot="16200000">
              <a:off x="104432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Google Shape;525;g1066244c191_0_1"/>
            <p:cNvSpPr/>
            <p:nvPr/>
          </p:nvSpPr>
          <p:spPr>
            <a:xfrm rot="16200000">
              <a:off x="1062000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Google Shape;526;g1066244c191_0_1"/>
            <p:cNvSpPr/>
            <p:nvPr/>
          </p:nvSpPr>
          <p:spPr>
            <a:xfrm rot="16200000">
              <a:off x="107967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8" name="Google Shape;527;g1066244c191_0_1"/>
          <p:cNvSpPr/>
          <p:nvPr/>
        </p:nvSpPr>
        <p:spPr>
          <a:xfrm flipH="1" rot="10800000">
            <a:off x="4819320" y="516240"/>
            <a:ext cx="825480" cy="4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Google Shape;528;g1066244c191_0_1"/>
          <p:cNvSpPr/>
          <p:nvPr/>
        </p:nvSpPr>
        <p:spPr>
          <a:xfrm>
            <a:off x="5276520" y="336600"/>
            <a:ext cx="24012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0" name="Google Shape;529;g1066244c191_0_1"/>
          <p:cNvSpPr/>
          <p:nvPr/>
        </p:nvSpPr>
        <p:spPr>
          <a:xfrm>
            <a:off x="8229600" y="1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1" name="Google Shape;530;g1066244c191_0_1"/>
          <p:cNvSpPr/>
          <p:nvPr/>
        </p:nvSpPr>
        <p:spPr>
          <a:xfrm>
            <a:off x="265320" y="80244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2" name="Google Shape;531;g1066244c191_0_1"/>
          <p:cNvSpPr/>
          <p:nvPr/>
        </p:nvSpPr>
        <p:spPr>
          <a:xfrm>
            <a:off x="2745000" y="605232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3" name="Google Shape;532;g1066244c191_0_1"/>
          <p:cNvSpPr/>
          <p:nvPr/>
        </p:nvSpPr>
        <p:spPr>
          <a:xfrm>
            <a:off x="7457760" y="594972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Puede añadir, eliminar o cambiar algunas direcciones de trabajo futuras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4" name="Google Shape;533;g1066244c191_0_1"/>
          <p:cNvSpPr/>
          <p:nvPr/>
        </p:nvSpPr>
        <p:spPr>
          <a:xfrm>
            <a:off x="-141480" y="409968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Eliminar esto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si estudia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 </a:t>
            </a: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Ingeniería de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sistemas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5" name="Google Shape;534;g1066244c191_0_1"/>
          <p:cNvSpPr/>
          <p:nvPr/>
        </p:nvSpPr>
        <p:spPr>
          <a:xfrm>
            <a:off x="5646240" y="802440"/>
            <a:ext cx="482544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nombra los cursos en los que podrías seguir trabajando en este proyecto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6" name="Google Shape;535;g1066244c191_0_1"/>
          <p:cNvSpPr/>
          <p:nvPr/>
        </p:nvSpPr>
        <p:spPr>
          <a:xfrm flipH="1" rot="10800000">
            <a:off x="5050440" y="1025280"/>
            <a:ext cx="810360" cy="29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Google Shape;536;g1066244c191_0_1"/>
          <p:cNvSpPr/>
          <p:nvPr/>
        </p:nvSpPr>
        <p:spPr>
          <a:xfrm rot="10800000">
            <a:off x="10335960" y="947880"/>
            <a:ext cx="80532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Google Shape;537;g1066244c191_0_1"/>
          <p:cNvSpPr/>
          <p:nvPr/>
        </p:nvSpPr>
        <p:spPr>
          <a:xfrm rot="17811000">
            <a:off x="8002440" y="1401480"/>
            <a:ext cx="80532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Google Shape;538;g1066244c191_0_1"/>
          <p:cNvSpPr/>
          <p:nvPr/>
        </p:nvSpPr>
        <p:spPr>
          <a:xfrm>
            <a:off x="4407840" y="3990960"/>
            <a:ext cx="482544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diga qué podría hacer, en los siguientes cursos, para mejorar este proyecto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Google Shape;539;g1066244c191_0_1"/>
          <p:cNvSpPr/>
          <p:nvPr/>
        </p:nvSpPr>
        <p:spPr>
          <a:xfrm flipH="1" rot="5763000">
            <a:off x="4819680" y="338760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Google Shape;540;g1066244c191_0_1"/>
          <p:cNvSpPr/>
          <p:nvPr/>
        </p:nvSpPr>
        <p:spPr>
          <a:xfrm flipH="1" rot="5763000">
            <a:off x="7257960" y="338760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Google Shape;541;g1066244c191_0_1"/>
          <p:cNvSpPr/>
          <p:nvPr/>
        </p:nvSpPr>
        <p:spPr>
          <a:xfrm flipH="1" rot="9163200">
            <a:off x="8936640" y="346284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546;g1066244c191_0_133" descr=""/>
          <p:cNvPicPr/>
          <p:nvPr/>
        </p:nvPicPr>
        <p:blipFill>
          <a:blip r:embed="rId1"/>
          <a:stretch/>
        </p:blipFill>
        <p:spPr>
          <a:xfrm>
            <a:off x="-2520" y="0"/>
            <a:ext cx="12195720" cy="6855480"/>
          </a:xfrm>
          <a:prstGeom prst="rect">
            <a:avLst/>
          </a:prstGeom>
          <a:ln w="0">
            <a:noFill/>
          </a:ln>
        </p:spPr>
      </p:pic>
      <p:sp>
        <p:nvSpPr>
          <p:cNvPr id="394" name="Google Shape;547;g1066244c191_0_133"/>
          <p:cNvSpPr/>
          <p:nvPr/>
        </p:nvSpPr>
        <p:spPr>
          <a:xfrm>
            <a:off x="265320" y="376920"/>
            <a:ext cx="49442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Direcciones de trabajo futuras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5" name="Google Shape;548;g1066244c191_0_133"/>
          <p:cNvSpPr/>
          <p:nvPr/>
        </p:nvSpPr>
        <p:spPr>
          <a:xfrm>
            <a:off x="85932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Google Shape;549;g1066244c191_0_133"/>
          <p:cNvSpPr/>
          <p:nvPr/>
        </p:nvSpPr>
        <p:spPr>
          <a:xfrm>
            <a:off x="948888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Google Shape;550;g1066244c191_0_133"/>
          <p:cNvSpPr/>
          <p:nvPr/>
        </p:nvSpPr>
        <p:spPr>
          <a:xfrm>
            <a:off x="3812400" y="129132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Google Shape;551;g1066244c191_0_133"/>
          <p:cNvSpPr/>
          <p:nvPr/>
        </p:nvSpPr>
        <p:spPr>
          <a:xfrm>
            <a:off x="6632640" y="1286280"/>
            <a:ext cx="1991880" cy="422856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Google Shape;552;g1066244c191_0_133"/>
          <p:cNvSpPr/>
          <p:nvPr/>
        </p:nvSpPr>
        <p:spPr>
          <a:xfrm>
            <a:off x="948888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Google Shape;553;g1066244c191_0_133"/>
          <p:cNvSpPr/>
          <p:nvPr/>
        </p:nvSpPr>
        <p:spPr>
          <a:xfrm>
            <a:off x="6630840" y="128628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Google Shape;554;g1066244c191_0_133"/>
          <p:cNvSpPr/>
          <p:nvPr/>
        </p:nvSpPr>
        <p:spPr>
          <a:xfrm>
            <a:off x="381168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Google Shape;555;g1066244c191_0_133"/>
          <p:cNvSpPr/>
          <p:nvPr/>
        </p:nvSpPr>
        <p:spPr>
          <a:xfrm>
            <a:off x="858960" y="1291320"/>
            <a:ext cx="1808640" cy="58608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556;g1066244c191_0_133"/>
          <p:cNvSpPr/>
          <p:nvPr/>
        </p:nvSpPr>
        <p:spPr>
          <a:xfrm>
            <a:off x="6649560" y="1328760"/>
            <a:ext cx="18086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Ing. Software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4" name="Google Shape;557;g1066244c191_0_133"/>
          <p:cNvSpPr/>
          <p:nvPr/>
        </p:nvSpPr>
        <p:spPr>
          <a:xfrm>
            <a:off x="3802680" y="1379160"/>
            <a:ext cx="18086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Proyecto 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5" name="Google Shape;558;g1066244c191_0_133"/>
          <p:cNvSpPr/>
          <p:nvPr/>
        </p:nvSpPr>
        <p:spPr>
          <a:xfrm>
            <a:off x="810000" y="1333800"/>
            <a:ext cx="15814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9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Bases de datos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406" name="Google Shape;559;g1066244c191_0_133"/>
          <p:cNvSpPr/>
          <p:nvPr/>
        </p:nvSpPr>
        <p:spPr>
          <a:xfrm>
            <a:off x="9495720" y="1333800"/>
            <a:ext cx="16423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Fira Sans Extra Condensed"/>
                <a:ea typeface="Fira Sans Extra Condensed"/>
              </a:rPr>
              <a:t>Proyecto 2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407" name="Google Shape;560;g1066244c191_0_133"/>
          <p:cNvGrpSpPr/>
          <p:nvPr/>
        </p:nvGrpSpPr>
        <p:grpSpPr>
          <a:xfrm>
            <a:off x="7016760" y="2306160"/>
            <a:ext cx="1087200" cy="829080"/>
            <a:chOff x="7016760" y="2306160"/>
            <a:chExt cx="1087200" cy="829080"/>
          </a:xfrm>
        </p:grpSpPr>
        <p:sp>
          <p:nvSpPr>
            <p:cNvPr id="408" name="Google Shape;561;g1066244c191_0_133"/>
            <p:cNvSpPr/>
            <p:nvPr/>
          </p:nvSpPr>
          <p:spPr>
            <a:xfrm>
              <a:off x="7016760" y="230616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Aplicación web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09" name="Google Shape;562;g1066244c191_0_133"/>
            <p:cNvSpPr/>
            <p:nvPr/>
          </p:nvSpPr>
          <p:spPr>
            <a:xfrm rot="16200000">
              <a:off x="70934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Google Shape;563;g1066244c191_0_133"/>
            <p:cNvSpPr/>
            <p:nvPr/>
          </p:nvSpPr>
          <p:spPr>
            <a:xfrm rot="16200000">
              <a:off x="727020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Google Shape;564;g1066244c191_0_133"/>
            <p:cNvSpPr/>
            <p:nvPr/>
          </p:nvSpPr>
          <p:spPr>
            <a:xfrm rot="16200000">
              <a:off x="74469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Google Shape;565;g1066244c191_0_133"/>
            <p:cNvSpPr/>
            <p:nvPr/>
          </p:nvSpPr>
          <p:spPr>
            <a:xfrm rot="16200000">
              <a:off x="762372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Google Shape;566;g1066244c191_0_133"/>
            <p:cNvSpPr/>
            <p:nvPr/>
          </p:nvSpPr>
          <p:spPr>
            <a:xfrm rot="16200000">
              <a:off x="780048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Google Shape;567;g1066244c191_0_133"/>
            <p:cNvSpPr/>
            <p:nvPr/>
          </p:nvSpPr>
          <p:spPr>
            <a:xfrm rot="16200000">
              <a:off x="79772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5" name="Google Shape;568;g1066244c191_0_133"/>
          <p:cNvGrpSpPr/>
          <p:nvPr/>
        </p:nvGrpSpPr>
        <p:grpSpPr>
          <a:xfrm>
            <a:off x="4215960" y="2367720"/>
            <a:ext cx="1087200" cy="829080"/>
            <a:chOff x="4215960" y="2367720"/>
            <a:chExt cx="1087200" cy="829080"/>
          </a:xfrm>
        </p:grpSpPr>
        <p:sp>
          <p:nvSpPr>
            <p:cNvPr id="416" name="Google Shape;569;g1066244c191_0_133"/>
            <p:cNvSpPr/>
            <p:nvPr/>
          </p:nvSpPr>
          <p:spPr>
            <a:xfrm>
              <a:off x="4215960" y="236772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6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Aplicación web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17" name="Google Shape;570;g1066244c191_0_133"/>
            <p:cNvSpPr/>
            <p:nvPr/>
          </p:nvSpPr>
          <p:spPr>
            <a:xfrm rot="16200000">
              <a:off x="429300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Google Shape;571;g1066244c191_0_133"/>
            <p:cNvSpPr/>
            <p:nvPr/>
          </p:nvSpPr>
          <p:spPr>
            <a:xfrm rot="16200000">
              <a:off x="446976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Google Shape;572;g1066244c191_0_133"/>
            <p:cNvSpPr/>
            <p:nvPr/>
          </p:nvSpPr>
          <p:spPr>
            <a:xfrm rot="16200000">
              <a:off x="464616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573;g1066244c191_0_133"/>
            <p:cNvSpPr/>
            <p:nvPr/>
          </p:nvSpPr>
          <p:spPr>
            <a:xfrm rot="16200000">
              <a:off x="482292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Google Shape;574;g1066244c191_0_133"/>
            <p:cNvSpPr/>
            <p:nvPr/>
          </p:nvSpPr>
          <p:spPr>
            <a:xfrm rot="16200000">
              <a:off x="499968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Google Shape;575;g1066244c191_0_133"/>
            <p:cNvSpPr/>
            <p:nvPr/>
          </p:nvSpPr>
          <p:spPr>
            <a:xfrm rot="16200000">
              <a:off x="5176440" y="24292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3" name="Google Shape;576;g1066244c191_0_133"/>
          <p:cNvGrpSpPr/>
          <p:nvPr/>
        </p:nvGrpSpPr>
        <p:grpSpPr>
          <a:xfrm>
            <a:off x="1242360" y="2378520"/>
            <a:ext cx="1087200" cy="829080"/>
            <a:chOff x="1242360" y="2378520"/>
            <a:chExt cx="1087200" cy="829080"/>
          </a:xfrm>
        </p:grpSpPr>
        <p:sp>
          <p:nvSpPr>
            <p:cNvPr id="424" name="Google Shape;577;g1066244c191_0_133"/>
            <p:cNvSpPr/>
            <p:nvPr/>
          </p:nvSpPr>
          <p:spPr>
            <a:xfrm>
              <a:off x="1242360" y="237852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7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Otras variables</a:t>
              </a:r>
              <a:endParaRPr b="0" lang="en-US" sz="1700" spc="-1" strike="noStrike">
                <a:latin typeface="Arial"/>
              </a:endParaRPr>
            </a:p>
          </p:txBody>
        </p:sp>
        <p:sp>
          <p:nvSpPr>
            <p:cNvPr id="425" name="Google Shape;578;g1066244c191_0_133"/>
            <p:cNvSpPr/>
            <p:nvPr/>
          </p:nvSpPr>
          <p:spPr>
            <a:xfrm rot="16200000">
              <a:off x="131904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Google Shape;579;g1066244c191_0_133"/>
            <p:cNvSpPr/>
            <p:nvPr/>
          </p:nvSpPr>
          <p:spPr>
            <a:xfrm rot="16200000">
              <a:off x="149580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Google Shape;580;g1066244c191_0_133"/>
            <p:cNvSpPr/>
            <p:nvPr/>
          </p:nvSpPr>
          <p:spPr>
            <a:xfrm rot="16200000">
              <a:off x="167256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Google Shape;581;g1066244c191_0_133"/>
            <p:cNvSpPr/>
            <p:nvPr/>
          </p:nvSpPr>
          <p:spPr>
            <a:xfrm rot="16200000">
              <a:off x="184932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Google Shape;582;g1066244c191_0_133"/>
            <p:cNvSpPr/>
            <p:nvPr/>
          </p:nvSpPr>
          <p:spPr>
            <a:xfrm rot="16200000">
              <a:off x="202608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Google Shape;583;g1066244c191_0_133"/>
            <p:cNvSpPr/>
            <p:nvPr/>
          </p:nvSpPr>
          <p:spPr>
            <a:xfrm rot="16200000">
              <a:off x="2202840" y="244008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1" name="Google Shape;584;g1066244c191_0_133"/>
          <p:cNvGrpSpPr/>
          <p:nvPr/>
        </p:nvGrpSpPr>
        <p:grpSpPr>
          <a:xfrm>
            <a:off x="9836280" y="2306160"/>
            <a:ext cx="1087200" cy="829080"/>
            <a:chOff x="9836280" y="2306160"/>
            <a:chExt cx="1087200" cy="829080"/>
          </a:xfrm>
        </p:grpSpPr>
        <p:sp>
          <p:nvSpPr>
            <p:cNvPr id="432" name="Google Shape;585;g1066244c191_0_133"/>
            <p:cNvSpPr/>
            <p:nvPr/>
          </p:nvSpPr>
          <p:spPr>
            <a:xfrm>
              <a:off x="9836280" y="2306160"/>
              <a:ext cx="1087200" cy="829080"/>
            </a:xfrm>
            <a:prstGeom prst="rect">
              <a:avLst/>
            </a:prstGeom>
            <a:solidFill>
              <a:srgbClr val="666666"/>
            </a:solidFill>
            <a:ln w="0">
              <a:noFill/>
            </a:ln>
            <a:effectLst>
              <a:outerShdw algn="bl" blurRad="85680" dir="7053168" dist="56035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ffffff"/>
                  </a:solidFill>
                  <a:latin typeface="Fira Sans Extra Condensed"/>
                  <a:ea typeface="Fira Sans Extra Condensed"/>
                </a:rPr>
                <a:t>Incluir ML o VR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3" name="Google Shape;586;g1066244c191_0_133"/>
            <p:cNvSpPr/>
            <p:nvPr/>
          </p:nvSpPr>
          <p:spPr>
            <a:xfrm rot="16200000">
              <a:off x="99129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Google Shape;587;g1066244c191_0_133"/>
            <p:cNvSpPr/>
            <p:nvPr/>
          </p:nvSpPr>
          <p:spPr>
            <a:xfrm rot="16200000">
              <a:off x="1008972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Google Shape;588;g1066244c191_0_133"/>
            <p:cNvSpPr/>
            <p:nvPr/>
          </p:nvSpPr>
          <p:spPr>
            <a:xfrm rot="16200000">
              <a:off x="1026648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Google Shape;589;g1066244c191_0_133"/>
            <p:cNvSpPr/>
            <p:nvPr/>
          </p:nvSpPr>
          <p:spPr>
            <a:xfrm rot="16200000">
              <a:off x="1044324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Google Shape;590;g1066244c191_0_133"/>
            <p:cNvSpPr/>
            <p:nvPr/>
          </p:nvSpPr>
          <p:spPr>
            <a:xfrm rot="16200000">
              <a:off x="1062000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Google Shape;591;g1066244c191_0_133"/>
            <p:cNvSpPr/>
            <p:nvPr/>
          </p:nvSpPr>
          <p:spPr>
            <a:xfrm rot="16200000">
              <a:off x="10796760" y="2367720"/>
              <a:ext cx="71640" cy="7164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" name="Google Shape;592;g1066244c191_0_133"/>
          <p:cNvSpPr/>
          <p:nvPr/>
        </p:nvSpPr>
        <p:spPr>
          <a:xfrm flipH="1" rot="10800000">
            <a:off x="4819320" y="516240"/>
            <a:ext cx="825480" cy="4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Google Shape;593;g1066244c191_0_133"/>
          <p:cNvSpPr/>
          <p:nvPr/>
        </p:nvSpPr>
        <p:spPr>
          <a:xfrm>
            <a:off x="5276520" y="336600"/>
            <a:ext cx="24012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Google Shape;594;g1066244c191_0_133"/>
          <p:cNvSpPr/>
          <p:nvPr/>
        </p:nvSpPr>
        <p:spPr>
          <a:xfrm>
            <a:off x="8229600" y="1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Google Shape;595;g1066244c191_0_133"/>
          <p:cNvSpPr/>
          <p:nvPr/>
        </p:nvSpPr>
        <p:spPr>
          <a:xfrm>
            <a:off x="265320" y="80244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Google Shape;596;g1066244c191_0_133"/>
          <p:cNvSpPr/>
          <p:nvPr/>
        </p:nvSpPr>
        <p:spPr>
          <a:xfrm>
            <a:off x="2745000" y="605232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4" name="Google Shape;597;g1066244c191_0_133"/>
          <p:cNvSpPr/>
          <p:nvPr/>
        </p:nvSpPr>
        <p:spPr>
          <a:xfrm>
            <a:off x="7457760" y="594972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Puede añadir, eliminar o cambiar algunas direcciones de trabajo futuras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5" name="Google Shape;598;g1066244c191_0_133"/>
          <p:cNvSpPr/>
          <p:nvPr/>
        </p:nvSpPr>
        <p:spPr>
          <a:xfrm>
            <a:off x="69120" y="381276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Eliminar esto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si estudias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Ingeniería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Matemática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6" name="Google Shape;599;g1066244c191_0_133"/>
          <p:cNvSpPr/>
          <p:nvPr/>
        </p:nvSpPr>
        <p:spPr>
          <a:xfrm>
            <a:off x="5646240" y="802440"/>
            <a:ext cx="482544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nombra los cursos en los que podrías seguir trabajando en este proyecto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7" name="Google Shape;600;g1066244c191_0_133"/>
          <p:cNvSpPr/>
          <p:nvPr/>
        </p:nvSpPr>
        <p:spPr>
          <a:xfrm flipH="1" rot="10800000">
            <a:off x="5050440" y="1025280"/>
            <a:ext cx="810360" cy="29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Google Shape;601;g1066244c191_0_133"/>
          <p:cNvSpPr/>
          <p:nvPr/>
        </p:nvSpPr>
        <p:spPr>
          <a:xfrm rot="10800000">
            <a:off x="10335960" y="947880"/>
            <a:ext cx="80532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Google Shape;602;g1066244c191_0_133"/>
          <p:cNvSpPr/>
          <p:nvPr/>
        </p:nvSpPr>
        <p:spPr>
          <a:xfrm rot="17811000">
            <a:off x="8002440" y="1401480"/>
            <a:ext cx="80532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Google Shape;603;g1066244c191_0_133"/>
          <p:cNvSpPr/>
          <p:nvPr/>
        </p:nvSpPr>
        <p:spPr>
          <a:xfrm>
            <a:off x="4407840" y="3990960"/>
            <a:ext cx="482544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diga qué podría hacer, en los siguientes cursos, para mejorar este proyecto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1" name="Google Shape;604;g1066244c191_0_133"/>
          <p:cNvSpPr/>
          <p:nvPr/>
        </p:nvSpPr>
        <p:spPr>
          <a:xfrm flipH="1" rot="5763000">
            <a:off x="4819680" y="338760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Google Shape;605;g1066244c191_0_133"/>
          <p:cNvSpPr/>
          <p:nvPr/>
        </p:nvSpPr>
        <p:spPr>
          <a:xfrm flipH="1" rot="5763000">
            <a:off x="7257960" y="338760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Google Shape;606;g1066244c191_0_133"/>
          <p:cNvSpPr/>
          <p:nvPr/>
        </p:nvSpPr>
        <p:spPr>
          <a:xfrm flipH="1" rot="9163200">
            <a:off x="8936640" y="3462840"/>
            <a:ext cx="81036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611;p10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455" name="Google Shape;612;p10"/>
          <p:cNvSpPr/>
          <p:nvPr/>
        </p:nvSpPr>
        <p:spPr>
          <a:xfrm>
            <a:off x="265320" y="376920"/>
            <a:ext cx="54007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Informe aceptado en OSF.IO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6" name="Google Shape;613;p10"/>
          <p:cNvSpPr/>
          <p:nvPr/>
        </p:nvSpPr>
        <p:spPr>
          <a:xfrm flipH="1" rot="10800000">
            <a:off x="4321440" y="469800"/>
            <a:ext cx="944280" cy="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Google Shape;614;p10"/>
          <p:cNvSpPr/>
          <p:nvPr/>
        </p:nvSpPr>
        <p:spPr>
          <a:xfrm>
            <a:off x="4971600" y="336600"/>
            <a:ext cx="24012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8" name="Google Shape;615;p10"/>
          <p:cNvSpPr/>
          <p:nvPr/>
        </p:nvSpPr>
        <p:spPr>
          <a:xfrm>
            <a:off x="2623680" y="2241000"/>
            <a:ext cx="36482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la cita del informe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en OSF PREPRINTS y el enlace. No, no en los OSF projects, pero sí en OSF Preprints.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9" name="Google Shape;616;p10"/>
          <p:cNvSpPr/>
          <p:nvPr/>
        </p:nvSpPr>
        <p:spPr>
          <a:xfrm flipH="1" rot="10800000">
            <a:off x="2088000" y="2694960"/>
            <a:ext cx="617400" cy="48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Google Shape;617;p10"/>
          <p:cNvSpPr/>
          <p:nvPr/>
        </p:nvSpPr>
        <p:spPr>
          <a:xfrm>
            <a:off x="418320" y="3107880"/>
            <a:ext cx="6124680" cy="17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Google Shape;618;p10"/>
          <p:cNvSpPr/>
          <p:nvPr/>
        </p:nvSpPr>
        <p:spPr>
          <a:xfrm>
            <a:off x="2640600" y="5216040"/>
            <a:ext cx="350748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una captura de pantalla de su informe publicado en osf.io y elimine el círculo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Google Shape;619;p10"/>
          <p:cNvSpPr/>
          <p:nvPr/>
        </p:nvSpPr>
        <p:spPr>
          <a:xfrm>
            <a:off x="8229600" y="124200"/>
            <a:ext cx="21132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Google Shape;620;p10"/>
          <p:cNvSpPr/>
          <p:nvPr/>
        </p:nvSpPr>
        <p:spPr>
          <a:xfrm>
            <a:off x="548280" y="9594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4" name="Google Shape;621;p10"/>
          <p:cNvSpPr/>
          <p:nvPr/>
        </p:nvSpPr>
        <p:spPr>
          <a:xfrm flipH="1">
            <a:off x="7404120" y="5261760"/>
            <a:ext cx="529200" cy="83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Google Shape;622;p10"/>
          <p:cNvSpPr/>
          <p:nvPr/>
        </p:nvSpPr>
        <p:spPr>
          <a:xfrm>
            <a:off x="5509440" y="6128640"/>
            <a:ext cx="342396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a los monitores y al profesores entre los autores, por favor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6" name="Google Shape;623;p10" descr=""/>
          <p:cNvPicPr/>
          <p:nvPr/>
        </p:nvPicPr>
        <p:blipFill>
          <a:blip r:embed="rId2"/>
          <a:stretch/>
        </p:blipFill>
        <p:spPr>
          <a:xfrm>
            <a:off x="6431400" y="1829160"/>
            <a:ext cx="5549400" cy="3614040"/>
          </a:xfrm>
          <a:prstGeom prst="rect">
            <a:avLst/>
          </a:prstGeom>
          <a:ln w="0">
            <a:noFill/>
          </a:ln>
        </p:spPr>
      </p:pic>
      <p:sp>
        <p:nvSpPr>
          <p:cNvPr id="467" name="Google Shape;624;p10"/>
          <p:cNvSpPr/>
          <p:nvPr/>
        </p:nvSpPr>
        <p:spPr>
          <a:xfrm flipH="1">
            <a:off x="5919120" y="4581720"/>
            <a:ext cx="529200" cy="83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Google Shape;625;p10"/>
          <p:cNvSpPr/>
          <p:nvPr/>
        </p:nvSpPr>
        <p:spPr>
          <a:xfrm>
            <a:off x="925920" y="604620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9" name="Google Shape;626;p10"/>
          <p:cNvSpPr/>
          <p:nvPr/>
        </p:nvSpPr>
        <p:spPr>
          <a:xfrm>
            <a:off x="4321440" y="1057320"/>
            <a:ext cx="29311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Elimine esta diapositiva si su informe no fue presentado a OSF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0" name="Google Shape;627;p10"/>
          <p:cNvSpPr/>
          <p:nvPr/>
        </p:nvSpPr>
        <p:spPr>
          <a:xfrm flipH="1" rot="9394800">
            <a:off x="715320" y="2541600"/>
            <a:ext cx="617400" cy="4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628;p10"/>
          <p:cNvSpPr/>
          <p:nvPr/>
        </p:nvSpPr>
        <p:spPr>
          <a:xfrm>
            <a:off x="121680" y="1940760"/>
            <a:ext cx="29311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Este es un ejemplo de citación 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de un informe anterior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Google Shape;629;p10"/>
          <p:cNvSpPr/>
          <p:nvPr/>
        </p:nvSpPr>
        <p:spPr>
          <a:xfrm flipH="1" rot="9394800">
            <a:off x="8473320" y="1542600"/>
            <a:ext cx="617400" cy="4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Google Shape;630;p10"/>
          <p:cNvSpPr/>
          <p:nvPr/>
        </p:nvSpPr>
        <p:spPr>
          <a:xfrm>
            <a:off x="8413200" y="942120"/>
            <a:ext cx="29311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Este es un ejemplo de captura de pantalla 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de un informe anterior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4" name="Google Shape;631;p10"/>
          <p:cNvSpPr/>
          <p:nvPr/>
        </p:nvSpPr>
        <p:spPr>
          <a:xfrm>
            <a:off x="6751800" y="1710000"/>
            <a:ext cx="1338480" cy="423360"/>
          </a:xfrm>
          <a:prstGeom prst="ellipse">
            <a:avLst/>
          </a:prstGeom>
          <a:noFill/>
          <a:ln w="1905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636;gadd317ae2b_0_117" descr=""/>
          <p:cNvPicPr/>
          <p:nvPr/>
        </p:nvPicPr>
        <p:blipFill>
          <a:blip r:embed="rId1"/>
          <a:srcRect l="20122" t="0" r="0" b="0"/>
          <a:stretch/>
        </p:blipFill>
        <p:spPr>
          <a:xfrm>
            <a:off x="-47520" y="0"/>
            <a:ext cx="9785880" cy="6891840"/>
          </a:xfrm>
          <a:prstGeom prst="rect">
            <a:avLst/>
          </a:prstGeom>
          <a:ln w="0">
            <a:noFill/>
          </a:ln>
        </p:spPr>
      </p:pic>
      <p:sp>
        <p:nvSpPr>
          <p:cNvPr id="476" name="Google Shape;637;gadd317ae2b_0_117"/>
          <p:cNvSpPr/>
          <p:nvPr/>
        </p:nvSpPr>
        <p:spPr>
          <a:xfrm>
            <a:off x="-54000" y="-8640"/>
            <a:ext cx="12252960" cy="6865200"/>
          </a:xfrm>
          <a:prstGeom prst="rect">
            <a:avLst/>
          </a:prstGeom>
          <a:gradFill rotWithShape="0">
            <a:gsLst>
              <a:gs pos="4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001e33"/>
                </a:solidFill>
                <a:latin typeface="Arial"/>
                <a:ea typeface="Arial"/>
              </a:rPr>
              <a:t>¡GRACIAS!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77" name="Google Shape;638;gadd317ae2b_0_117"/>
          <p:cNvSpPr/>
          <p:nvPr/>
        </p:nvSpPr>
        <p:spPr>
          <a:xfrm>
            <a:off x="5046120" y="4020480"/>
            <a:ext cx="6944040" cy="12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Con el apoyo de </a:t>
            </a:r>
            <a:endParaRPr b="0" lang="en-US" sz="25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b="0" lang="en-US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478" name="Google Shape;639;gadd317ae2b_0_117"/>
          <p:cNvSpPr/>
          <p:nvPr/>
        </p:nvSpPr>
        <p:spPr>
          <a:xfrm>
            <a:off x="3546720" y="2762640"/>
            <a:ext cx="342396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olvides los reconocimientos a tu beca (si la tienes) Para los demás, para quien paga tu matrícula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9" name="Google Shape;640;gadd317ae2b_0_117"/>
          <p:cNvSpPr/>
          <p:nvPr/>
        </p:nvSpPr>
        <p:spPr>
          <a:xfrm rot="10800000">
            <a:off x="6309000" y="3557520"/>
            <a:ext cx="322920" cy="84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Google Shape;641;gadd317ae2b_0_117"/>
          <p:cNvSpPr/>
          <p:nvPr/>
        </p:nvSpPr>
        <p:spPr>
          <a:xfrm>
            <a:off x="5249880" y="10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1" name="Google Shape;642;gadd317ae2b_0_117"/>
          <p:cNvSpPr/>
          <p:nvPr/>
        </p:nvSpPr>
        <p:spPr>
          <a:xfrm>
            <a:off x="8236440" y="607032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2" name="Google Shape;643;gadd317ae2b_0_117"/>
          <p:cNvSpPr/>
          <p:nvPr/>
        </p:nvSpPr>
        <p:spPr>
          <a:xfrm>
            <a:off x="8229600" y="1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Google Shape;644;gadd317ae2b_0_117"/>
          <p:cNvSpPr/>
          <p:nvPr/>
        </p:nvSpPr>
        <p:spPr>
          <a:xfrm flipH="1" rot="10800000">
            <a:off x="2539440" y="567720"/>
            <a:ext cx="799200" cy="76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Google Shape;645;gadd317ae2b_0_117"/>
          <p:cNvSpPr/>
          <p:nvPr/>
        </p:nvSpPr>
        <p:spPr>
          <a:xfrm>
            <a:off x="2950560" y="11988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b45f06"/>
                </a:solidFill>
                <a:latin typeface="Arial"/>
                <a:ea typeface="Arial"/>
              </a:rPr>
              <a:t>Puede cambiar esta fotografía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97;p2" descr=""/>
          <p:cNvPicPr/>
          <p:nvPr/>
        </p:nvPicPr>
        <p:blipFill>
          <a:blip r:embed="rId1"/>
          <a:stretch/>
        </p:blipFill>
        <p:spPr>
          <a:xfrm>
            <a:off x="-2160" y="108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98;p2"/>
          <p:cNvSpPr/>
          <p:nvPr/>
        </p:nvSpPr>
        <p:spPr>
          <a:xfrm>
            <a:off x="265320" y="376920"/>
            <a:ext cx="4881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Presentación del equipo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26" name="Google Shape;199;p2"/>
          <p:cNvGrpSpPr/>
          <p:nvPr/>
        </p:nvGrpSpPr>
        <p:grpSpPr>
          <a:xfrm>
            <a:off x="9052560" y="1645920"/>
            <a:ext cx="2832480" cy="2741040"/>
            <a:chOff x="9052560" y="1645920"/>
            <a:chExt cx="2832480" cy="2741040"/>
          </a:xfrm>
        </p:grpSpPr>
        <p:pic>
          <p:nvPicPr>
            <p:cNvPr id="127" name="Google Shape;200;p2" descr=""/>
            <p:cNvPicPr/>
            <p:nvPr/>
          </p:nvPicPr>
          <p:blipFill>
            <a:blip r:embed="rId2"/>
            <a:stretch/>
          </p:blipFill>
          <p:spPr>
            <a:xfrm>
              <a:off x="9219240" y="1757160"/>
              <a:ext cx="2506320" cy="248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8" name="Google Shape;201;p2"/>
            <p:cNvSpPr/>
            <p:nvPr/>
          </p:nvSpPr>
          <p:spPr>
            <a:xfrm>
              <a:off x="9052560" y="1645920"/>
              <a:ext cx="2832480" cy="2741040"/>
            </a:xfrm>
            <a:custGeom>
              <a:avLst/>
              <a:gdLst/>
              <a:ah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" name="Google Shape;202;p2"/>
          <p:cNvSpPr/>
          <p:nvPr/>
        </p:nvSpPr>
        <p:spPr>
          <a:xfrm>
            <a:off x="728640" y="1900800"/>
            <a:ext cx="2100600" cy="2192040"/>
          </a:xfrm>
          <a:prstGeom prst="ellipse">
            <a:avLst/>
          </a:prstGeom>
          <a:solidFill>
            <a:srgbClr val="00aa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oogle Shape;203;p2"/>
          <p:cNvSpPr/>
          <p:nvPr/>
        </p:nvSpPr>
        <p:spPr>
          <a:xfrm>
            <a:off x="3599280" y="1903680"/>
            <a:ext cx="2100600" cy="2192040"/>
          </a:xfrm>
          <a:prstGeom prst="ellipse">
            <a:avLst/>
          </a:prstGeom>
          <a:solidFill>
            <a:srgbClr val="00aa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Google Shape;204;p2"/>
          <p:cNvSpPr/>
          <p:nvPr/>
        </p:nvSpPr>
        <p:spPr>
          <a:xfrm>
            <a:off x="9349200" y="4180680"/>
            <a:ext cx="262188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Mauricio Toro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Preparación 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 los datos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2" name="Google Shape;205;p2"/>
          <p:cNvSpPr/>
          <p:nvPr/>
        </p:nvSpPr>
        <p:spPr>
          <a:xfrm>
            <a:off x="3281040" y="4180680"/>
            <a:ext cx="27414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Sebastian Granda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Programador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33" name="Google Shape;206;p2"/>
          <p:cNvSpPr/>
          <p:nvPr/>
        </p:nvSpPr>
        <p:spPr>
          <a:xfrm>
            <a:off x="417600" y="4180680"/>
            <a:ext cx="27061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Onofre Benjumea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Programador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34" name="Google Shape;207;p2" descr=""/>
          <p:cNvPicPr/>
          <p:nvPr/>
        </p:nvPicPr>
        <p:blipFill>
          <a:blip r:embed="rId3"/>
          <a:stretch/>
        </p:blipFill>
        <p:spPr>
          <a:xfrm>
            <a:off x="182880" y="6089760"/>
            <a:ext cx="619560" cy="61956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208;p2"/>
          <p:cNvSpPr/>
          <p:nvPr/>
        </p:nvSpPr>
        <p:spPr>
          <a:xfrm>
            <a:off x="815040" y="6160680"/>
            <a:ext cx="69138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https://github.com/OnofreB22/ST0245-002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6" name="Google Shape;209;p2"/>
          <p:cNvSpPr/>
          <p:nvPr/>
        </p:nvSpPr>
        <p:spPr>
          <a:xfrm>
            <a:off x="6023880" y="4180680"/>
            <a:ext cx="332964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Andrea Serna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Revisión de 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la literatura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grpSp>
        <p:nvGrpSpPr>
          <p:cNvPr id="137" name="Google Shape;210;p2"/>
          <p:cNvGrpSpPr/>
          <p:nvPr/>
        </p:nvGrpSpPr>
        <p:grpSpPr>
          <a:xfrm>
            <a:off x="5971320" y="1632960"/>
            <a:ext cx="3382200" cy="2650680"/>
            <a:chOff x="5971320" y="1632960"/>
            <a:chExt cx="3382200" cy="2650680"/>
          </a:xfrm>
        </p:grpSpPr>
        <p:pic>
          <p:nvPicPr>
            <p:cNvPr id="138" name="Google Shape;211;p2" descr=""/>
            <p:cNvPicPr/>
            <p:nvPr/>
          </p:nvPicPr>
          <p:blipFill>
            <a:blip r:embed="rId4"/>
            <a:srcRect l="0" t="0" r="0" b="16677"/>
            <a:stretch/>
          </p:blipFill>
          <p:spPr>
            <a:xfrm>
              <a:off x="6634800" y="1936440"/>
              <a:ext cx="2055600" cy="228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Google Shape;212;p2"/>
            <p:cNvSpPr/>
            <p:nvPr/>
          </p:nvSpPr>
          <p:spPr>
            <a:xfrm>
              <a:off x="5971320" y="1632960"/>
              <a:ext cx="3382200" cy="2650680"/>
            </a:xfrm>
            <a:custGeom>
              <a:avLst/>
              <a:gdLst/>
              <a:ahLst/>
              <a:rect l="l" t="t" r="r" b="b"/>
              <a:pathLst>
                <a:path w="9399" h="7367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685800" y="1828800"/>
            <a:ext cx="2286000" cy="228600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6"/>
          <a:stretch/>
        </p:blipFill>
        <p:spPr>
          <a:xfrm>
            <a:off x="3429000" y="1767240"/>
            <a:ext cx="2347560" cy="23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217;p6" descr=""/>
          <p:cNvPicPr/>
          <p:nvPr/>
        </p:nvPicPr>
        <p:blipFill>
          <a:blip r:embed="rId1"/>
          <a:stretch/>
        </p:blipFill>
        <p:spPr>
          <a:xfrm>
            <a:off x="0" y="108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143" name="Google Shape;218;p6"/>
          <p:cNvSpPr/>
          <p:nvPr/>
        </p:nvSpPr>
        <p:spPr>
          <a:xfrm>
            <a:off x="265320" y="376920"/>
            <a:ext cx="45284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Planteamiento del problema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4" name="Google Shape;222;p6"/>
          <p:cNvSpPr/>
          <p:nvPr/>
        </p:nvSpPr>
        <p:spPr>
          <a:xfrm>
            <a:off x="757800" y="4161960"/>
            <a:ext cx="354312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Calles 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 Medellín,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Origen y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Destino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45" name="Google Shape;226;p6"/>
          <p:cNvSpPr/>
          <p:nvPr/>
        </p:nvSpPr>
        <p:spPr>
          <a:xfrm>
            <a:off x="5137560" y="1745640"/>
            <a:ext cx="2401200" cy="228816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ffffff"/>
                </a:solidFill>
                <a:latin typeface="Arial"/>
                <a:ea typeface="Arial"/>
              </a:rPr>
              <a:t>Algoritmo del camino más corto restringido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46" name="Google Shape;227;p6"/>
          <p:cNvSpPr/>
          <p:nvPr/>
        </p:nvSpPr>
        <p:spPr>
          <a:xfrm>
            <a:off x="3999240" y="264492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28;p6"/>
          <p:cNvSpPr/>
          <p:nvPr/>
        </p:nvSpPr>
        <p:spPr>
          <a:xfrm>
            <a:off x="399924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229;p6"/>
          <p:cNvSpPr/>
          <p:nvPr/>
        </p:nvSpPr>
        <p:spPr>
          <a:xfrm>
            <a:off x="3999240" y="34830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230;p6"/>
          <p:cNvSpPr/>
          <p:nvPr/>
        </p:nvSpPr>
        <p:spPr>
          <a:xfrm>
            <a:off x="758088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31;p6"/>
          <p:cNvSpPr/>
          <p:nvPr/>
        </p:nvSpPr>
        <p:spPr>
          <a:xfrm>
            <a:off x="7942680" y="4241160"/>
            <a:ext cx="392616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El más camino más corto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b="1" lang="en-US" sz="2600" spc="-1" strike="noStrike">
                <a:solidFill>
                  <a:srgbClr val="001e33"/>
                </a:solidFill>
                <a:latin typeface="Arial"/>
                <a:ea typeface="Arial"/>
              </a:rPr>
              <a:t>restringido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51" name="Google Shape;232;p6" descr=""/>
          <p:cNvPicPr/>
          <p:nvPr/>
        </p:nvPicPr>
        <p:blipFill>
          <a:blip r:embed="rId2"/>
          <a:srcRect l="6172" t="4462" r="19318" b="0"/>
          <a:stretch/>
        </p:blipFill>
        <p:spPr>
          <a:xfrm>
            <a:off x="894960" y="1560600"/>
            <a:ext cx="2931120" cy="25059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3;p6" descr=""/>
          <p:cNvPicPr/>
          <p:nvPr/>
        </p:nvPicPr>
        <p:blipFill>
          <a:blip r:embed="rId3"/>
          <a:srcRect l="6172" t="4462" r="19318" b="0"/>
          <a:stretch/>
        </p:blipFill>
        <p:spPr>
          <a:xfrm>
            <a:off x="8716320" y="1605960"/>
            <a:ext cx="2931120" cy="250596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234;p6"/>
          <p:cNvSpPr/>
          <p:nvPr/>
        </p:nvSpPr>
        <p:spPr>
          <a:xfrm>
            <a:off x="10111680" y="2579040"/>
            <a:ext cx="331200" cy="689040"/>
          </a:xfrm>
          <a:custGeom>
            <a:avLst/>
            <a:gdLst/>
            <a:ahLst/>
            <a:rect l="l" t="t" r="r" b="b"/>
            <a:pathLst>
              <a:path w="13299" h="27622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235;p6"/>
          <p:cNvSpPr/>
          <p:nvPr/>
        </p:nvSpPr>
        <p:spPr>
          <a:xfrm>
            <a:off x="10403640" y="252324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236;p6"/>
          <p:cNvSpPr/>
          <p:nvPr/>
        </p:nvSpPr>
        <p:spPr>
          <a:xfrm>
            <a:off x="10198440" y="324828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237;p6"/>
          <p:cNvSpPr/>
          <p:nvPr/>
        </p:nvSpPr>
        <p:spPr>
          <a:xfrm>
            <a:off x="8619480" y="237060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238;p6"/>
          <p:cNvSpPr/>
          <p:nvPr/>
        </p:nvSpPr>
        <p:spPr>
          <a:xfrm>
            <a:off x="8413920" y="309564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239;p6"/>
          <p:cNvSpPr/>
          <p:nvPr/>
        </p:nvSpPr>
        <p:spPr>
          <a:xfrm>
            <a:off x="2523240" y="252324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240;p6"/>
          <p:cNvSpPr/>
          <p:nvPr/>
        </p:nvSpPr>
        <p:spPr>
          <a:xfrm>
            <a:off x="2318040" y="3248280"/>
            <a:ext cx="78840" cy="82440"/>
          </a:xfrm>
          <a:prstGeom prst="ellipse">
            <a:avLst/>
          </a:prstGeom>
          <a:solidFill>
            <a:schemeClr val="lt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45;g105e9140ba5_0_3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46;g105e9140ba5_0_31"/>
          <p:cNvSpPr/>
          <p:nvPr/>
        </p:nvSpPr>
        <p:spPr>
          <a:xfrm>
            <a:off x="265320" y="376920"/>
            <a:ext cx="329760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Primer algoritmo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62" name="Google Shape;250;g105e9140ba5_0_31"/>
          <p:cNvGrpSpPr/>
          <p:nvPr/>
        </p:nvGrpSpPr>
        <p:grpSpPr>
          <a:xfrm>
            <a:off x="1886400" y="2043000"/>
            <a:ext cx="1336320" cy="2130120"/>
            <a:chOff x="1886400" y="2043000"/>
            <a:chExt cx="1336320" cy="2130120"/>
          </a:xfrm>
        </p:grpSpPr>
        <p:sp>
          <p:nvSpPr>
            <p:cNvPr id="163" name="Google Shape;251;g105e9140ba5_0_31"/>
            <p:cNvSpPr/>
            <p:nvPr/>
          </p:nvSpPr>
          <p:spPr>
            <a:xfrm>
              <a:off x="1886400" y="20430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252;g105e9140ba5_0_31"/>
            <p:cNvSpPr/>
            <p:nvPr/>
          </p:nvSpPr>
          <p:spPr>
            <a:xfrm>
              <a:off x="1886400" y="2652480"/>
              <a:ext cx="274320" cy="301320"/>
            </a:xfrm>
            <a:prstGeom prst="ellipse">
              <a:avLst/>
            </a:prstGeom>
            <a:solidFill>
              <a:srgbClr val="ed7d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253;g105e9140ba5_0_31"/>
            <p:cNvSpPr/>
            <p:nvPr/>
          </p:nvSpPr>
          <p:spPr>
            <a:xfrm>
              <a:off x="1886400" y="32623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Google Shape;254;g105e9140ba5_0_31"/>
            <p:cNvSpPr/>
            <p:nvPr/>
          </p:nvSpPr>
          <p:spPr>
            <a:xfrm>
              <a:off x="2419920" y="29574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Google Shape;255;g105e9140ba5_0_31"/>
            <p:cNvSpPr/>
            <p:nvPr/>
          </p:nvSpPr>
          <p:spPr>
            <a:xfrm>
              <a:off x="2419920" y="3490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Google Shape;256;g105e9140ba5_0_31"/>
            <p:cNvSpPr/>
            <p:nvPr/>
          </p:nvSpPr>
          <p:spPr>
            <a:xfrm>
              <a:off x="2419920" y="2347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Google Shape;257;g105e9140ba5_0_31"/>
            <p:cNvSpPr/>
            <p:nvPr/>
          </p:nvSpPr>
          <p:spPr>
            <a:xfrm>
              <a:off x="2948400" y="3267360"/>
              <a:ext cx="274320" cy="301320"/>
            </a:xfrm>
            <a:prstGeom prst="ellipse">
              <a:avLst/>
            </a:prstGeom>
            <a:solidFill>
              <a:srgbClr val="00aa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Google Shape;258;g105e9140ba5_0_31"/>
            <p:cNvSpPr/>
            <p:nvPr/>
          </p:nvSpPr>
          <p:spPr>
            <a:xfrm>
              <a:off x="2948400" y="257436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Google Shape;259;g105e9140ba5_0_31"/>
            <p:cNvSpPr/>
            <p:nvPr/>
          </p:nvSpPr>
          <p:spPr>
            <a:xfrm>
              <a:off x="1886400" y="38718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Google Shape;260;g105e9140ba5_0_31"/>
            <p:cNvSpPr/>
            <p:nvPr/>
          </p:nvSpPr>
          <p:spPr>
            <a:xfrm>
              <a:off x="2121840" y="230148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Google Shape;261;g105e9140ba5_0_31"/>
            <p:cNvSpPr/>
            <p:nvPr/>
          </p:nvSpPr>
          <p:spPr>
            <a:xfrm>
              <a:off x="2162160" y="280404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Google Shape;262;g105e9140ba5_0_31"/>
            <p:cNvSpPr/>
            <p:nvPr/>
          </p:nvSpPr>
          <p:spPr>
            <a:xfrm>
              <a:off x="2162160" y="3413520"/>
              <a:ext cx="256320" cy="22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Google Shape;263;g105e9140ba5_0_31"/>
            <p:cNvSpPr/>
            <p:nvPr/>
          </p:nvSpPr>
          <p:spPr>
            <a:xfrm flipH="1" rot="10800000">
              <a:off x="2121840" y="3750480"/>
              <a:ext cx="33696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Google Shape;264;g105e9140ba5_0_31"/>
            <p:cNvSpPr/>
            <p:nvPr/>
          </p:nvSpPr>
          <p:spPr>
            <a:xfrm flipH="1" rot="10800000">
              <a:off x="2121840" y="311040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265;g105e9140ba5_0_31"/>
            <p:cNvSpPr/>
            <p:nvPr/>
          </p:nvSpPr>
          <p:spPr>
            <a:xfrm flipH="1" rot="10800000">
              <a:off x="2121840" y="2607120"/>
              <a:ext cx="3369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Google Shape;266;g105e9140ba5_0_31"/>
            <p:cNvSpPr/>
            <p:nvPr/>
          </p:nvSpPr>
          <p:spPr>
            <a:xfrm flipH="1" rot="10800000">
              <a:off x="2655360" y="2727000"/>
              <a:ext cx="291600" cy="27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267;g105e9140ba5_0_31"/>
            <p:cNvSpPr/>
            <p:nvPr/>
          </p:nvSpPr>
          <p:spPr>
            <a:xfrm>
              <a:off x="2655360" y="2606040"/>
              <a:ext cx="332280" cy="70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Google Shape;268;g105e9140ba5_0_31"/>
            <p:cNvSpPr/>
            <p:nvPr/>
          </p:nvSpPr>
          <p:spPr>
            <a:xfrm flipH="1" rot="10800000">
              <a:off x="2695320" y="3420000"/>
              <a:ext cx="25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Google Shape;269;g105e9140ba5_0_31"/>
            <p:cNvSpPr/>
            <p:nvPr/>
          </p:nvSpPr>
          <p:spPr>
            <a:xfrm>
              <a:off x="2695680" y="3108600"/>
              <a:ext cx="29160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Google Shape;270;g105e9140ba5_0_31"/>
            <p:cNvSpPr/>
            <p:nvPr/>
          </p:nvSpPr>
          <p:spPr>
            <a:xfrm flipH="1" rot="10800000">
              <a:off x="2653560" y="2833920"/>
              <a:ext cx="332280" cy="70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" name="Google Shape;271;g105e9140ba5_0_31"/>
          <p:cNvSpPr/>
          <p:nvPr/>
        </p:nvSpPr>
        <p:spPr>
          <a:xfrm>
            <a:off x="757800" y="4161960"/>
            <a:ext cx="354312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Calles 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 Medellín,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Origen y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Destino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84" name="Google Shape;275;g105e9140ba5_0_31"/>
          <p:cNvSpPr/>
          <p:nvPr/>
        </p:nvSpPr>
        <p:spPr>
          <a:xfrm>
            <a:off x="5137560" y="1745640"/>
            <a:ext cx="2401200" cy="228816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001e33"/>
                </a:solidFill>
                <a:latin typeface="Arial"/>
                <a:ea typeface="Arial"/>
              </a:rPr>
              <a:t>Algoritmo de Dijkstra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85" name="Google Shape;276;g105e9140ba5_0_31"/>
          <p:cNvSpPr/>
          <p:nvPr/>
        </p:nvSpPr>
        <p:spPr>
          <a:xfrm>
            <a:off x="3999240" y="264492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277;g105e9140ba5_0_31"/>
          <p:cNvSpPr/>
          <p:nvPr/>
        </p:nvSpPr>
        <p:spPr>
          <a:xfrm>
            <a:off x="399924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Google Shape;278;g105e9140ba5_0_31"/>
          <p:cNvSpPr/>
          <p:nvPr/>
        </p:nvSpPr>
        <p:spPr>
          <a:xfrm>
            <a:off x="3999240" y="34830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8" name="Google Shape;279;g105e9140ba5_0_31"/>
          <p:cNvGrpSpPr/>
          <p:nvPr/>
        </p:nvGrpSpPr>
        <p:grpSpPr>
          <a:xfrm>
            <a:off x="9308880" y="2043000"/>
            <a:ext cx="1336320" cy="2130120"/>
            <a:chOff x="9308880" y="2043000"/>
            <a:chExt cx="1336320" cy="2130120"/>
          </a:xfrm>
        </p:grpSpPr>
        <p:sp>
          <p:nvSpPr>
            <p:cNvPr id="189" name="Google Shape;280;g105e9140ba5_0_31"/>
            <p:cNvSpPr/>
            <p:nvPr/>
          </p:nvSpPr>
          <p:spPr>
            <a:xfrm>
              <a:off x="9308880" y="20430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Google Shape;281;g105e9140ba5_0_31"/>
            <p:cNvSpPr/>
            <p:nvPr/>
          </p:nvSpPr>
          <p:spPr>
            <a:xfrm>
              <a:off x="9308880" y="2652480"/>
              <a:ext cx="274320" cy="301320"/>
            </a:xfrm>
            <a:prstGeom prst="ellipse">
              <a:avLst/>
            </a:prstGeom>
            <a:solidFill>
              <a:srgbClr val="ed7d3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g105e9140ba5_0_31"/>
            <p:cNvSpPr/>
            <p:nvPr/>
          </p:nvSpPr>
          <p:spPr>
            <a:xfrm>
              <a:off x="9308880" y="32623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Google Shape;283;g105e9140ba5_0_31"/>
            <p:cNvSpPr/>
            <p:nvPr/>
          </p:nvSpPr>
          <p:spPr>
            <a:xfrm>
              <a:off x="9842400" y="29574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284;g105e9140ba5_0_31"/>
            <p:cNvSpPr/>
            <p:nvPr/>
          </p:nvSpPr>
          <p:spPr>
            <a:xfrm>
              <a:off x="9842400" y="3490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g105e9140ba5_0_31"/>
            <p:cNvSpPr/>
            <p:nvPr/>
          </p:nvSpPr>
          <p:spPr>
            <a:xfrm>
              <a:off x="9842400" y="2347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Google Shape;286;g105e9140ba5_0_31"/>
            <p:cNvSpPr/>
            <p:nvPr/>
          </p:nvSpPr>
          <p:spPr>
            <a:xfrm>
              <a:off x="10370880" y="3267360"/>
              <a:ext cx="274320" cy="301320"/>
            </a:xfrm>
            <a:prstGeom prst="ellipse">
              <a:avLst/>
            </a:prstGeom>
            <a:solidFill>
              <a:srgbClr val="00aa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287;g105e9140ba5_0_31"/>
            <p:cNvSpPr/>
            <p:nvPr/>
          </p:nvSpPr>
          <p:spPr>
            <a:xfrm>
              <a:off x="10370880" y="257436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Google Shape;288;g105e9140ba5_0_31"/>
            <p:cNvSpPr/>
            <p:nvPr/>
          </p:nvSpPr>
          <p:spPr>
            <a:xfrm>
              <a:off x="9308880" y="38718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Google Shape;289;g105e9140ba5_0_31"/>
            <p:cNvSpPr/>
            <p:nvPr/>
          </p:nvSpPr>
          <p:spPr>
            <a:xfrm>
              <a:off x="9544320" y="230148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Google Shape;290;g105e9140ba5_0_31"/>
            <p:cNvSpPr/>
            <p:nvPr/>
          </p:nvSpPr>
          <p:spPr>
            <a:xfrm>
              <a:off x="9584640" y="280404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ed7d31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Google Shape;291;g105e9140ba5_0_31"/>
            <p:cNvSpPr/>
            <p:nvPr/>
          </p:nvSpPr>
          <p:spPr>
            <a:xfrm>
              <a:off x="9584640" y="3413520"/>
              <a:ext cx="256320" cy="22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Google Shape;292;g105e9140ba5_0_31"/>
            <p:cNvSpPr/>
            <p:nvPr/>
          </p:nvSpPr>
          <p:spPr>
            <a:xfrm flipH="1" rot="10800000">
              <a:off x="9544320" y="3750480"/>
              <a:ext cx="33696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Google Shape;293;g105e9140ba5_0_31"/>
            <p:cNvSpPr/>
            <p:nvPr/>
          </p:nvSpPr>
          <p:spPr>
            <a:xfrm flipH="1" rot="10800000">
              <a:off x="9544320" y="311040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Google Shape;294;g105e9140ba5_0_31"/>
            <p:cNvSpPr/>
            <p:nvPr/>
          </p:nvSpPr>
          <p:spPr>
            <a:xfrm flipH="1" rot="10800000">
              <a:off x="9544320" y="2607120"/>
              <a:ext cx="3369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Google Shape;295;g105e9140ba5_0_31"/>
            <p:cNvSpPr/>
            <p:nvPr/>
          </p:nvSpPr>
          <p:spPr>
            <a:xfrm flipH="1" rot="10800000">
              <a:off x="10077840" y="2727000"/>
              <a:ext cx="291600" cy="27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296;g105e9140ba5_0_31"/>
            <p:cNvSpPr/>
            <p:nvPr/>
          </p:nvSpPr>
          <p:spPr>
            <a:xfrm>
              <a:off x="10077840" y="2606040"/>
              <a:ext cx="332280" cy="70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297;g105e9140ba5_0_31"/>
            <p:cNvSpPr/>
            <p:nvPr/>
          </p:nvSpPr>
          <p:spPr>
            <a:xfrm flipH="1" rot="10800000">
              <a:off x="10117800" y="3420000"/>
              <a:ext cx="25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Google Shape;298;g105e9140ba5_0_31"/>
            <p:cNvSpPr/>
            <p:nvPr/>
          </p:nvSpPr>
          <p:spPr>
            <a:xfrm>
              <a:off x="10118160" y="3108600"/>
              <a:ext cx="29160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ed7d31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Google Shape;299;g105e9140ba5_0_31"/>
            <p:cNvSpPr/>
            <p:nvPr/>
          </p:nvSpPr>
          <p:spPr>
            <a:xfrm flipH="1" rot="10800000">
              <a:off x="10077480" y="2833920"/>
              <a:ext cx="332280" cy="70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Google Shape;300;g105e9140ba5_0_31"/>
          <p:cNvSpPr/>
          <p:nvPr/>
        </p:nvSpPr>
        <p:spPr>
          <a:xfrm>
            <a:off x="758088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Google Shape;301;g105e9140ba5_0_31"/>
          <p:cNvSpPr/>
          <p:nvPr/>
        </p:nvSpPr>
        <p:spPr>
          <a:xfrm>
            <a:off x="8325360" y="4241160"/>
            <a:ext cx="354312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El camino más corto sin superar un riesgo medio ponderado de acoso </a:t>
            </a:r>
            <a:r>
              <a:rPr b="1" i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r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  <p:sp>
        <p:nvSpPr>
          <p:cNvPr id="211" name="Google Shape;302;g105e9140ba5_0_31"/>
          <p:cNvSpPr/>
          <p:nvPr/>
        </p:nvSpPr>
        <p:spPr>
          <a:xfrm>
            <a:off x="3999240" y="386424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Google Shape;303;g105e9140ba5_0_31"/>
          <p:cNvSpPr/>
          <p:nvPr/>
        </p:nvSpPr>
        <p:spPr>
          <a:xfrm>
            <a:off x="3521520" y="3588120"/>
            <a:ext cx="47448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r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308;g105e9140ba5_0_92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309;g105e9140ba5_0_92"/>
          <p:cNvSpPr/>
          <p:nvPr/>
        </p:nvSpPr>
        <p:spPr>
          <a:xfrm>
            <a:off x="265320" y="376920"/>
            <a:ext cx="329760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Segundo algoritmo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15" name="Google Shape;313;g105e9140ba5_0_92"/>
          <p:cNvGrpSpPr/>
          <p:nvPr/>
        </p:nvGrpSpPr>
        <p:grpSpPr>
          <a:xfrm>
            <a:off x="1886400" y="2043000"/>
            <a:ext cx="1336320" cy="2130120"/>
            <a:chOff x="1886400" y="2043000"/>
            <a:chExt cx="1336320" cy="2130120"/>
          </a:xfrm>
        </p:grpSpPr>
        <p:sp>
          <p:nvSpPr>
            <p:cNvPr id="216" name="Google Shape;314;g105e9140ba5_0_92"/>
            <p:cNvSpPr/>
            <p:nvPr/>
          </p:nvSpPr>
          <p:spPr>
            <a:xfrm>
              <a:off x="1886400" y="20430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315;g105e9140ba5_0_92"/>
            <p:cNvSpPr/>
            <p:nvPr/>
          </p:nvSpPr>
          <p:spPr>
            <a:xfrm>
              <a:off x="1886400" y="2652480"/>
              <a:ext cx="274320" cy="3013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Google Shape;316;g105e9140ba5_0_92"/>
            <p:cNvSpPr/>
            <p:nvPr/>
          </p:nvSpPr>
          <p:spPr>
            <a:xfrm>
              <a:off x="1886400" y="32623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Google Shape;317;g105e9140ba5_0_92"/>
            <p:cNvSpPr/>
            <p:nvPr/>
          </p:nvSpPr>
          <p:spPr>
            <a:xfrm>
              <a:off x="2419920" y="29574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Google Shape;318;g105e9140ba5_0_92"/>
            <p:cNvSpPr/>
            <p:nvPr/>
          </p:nvSpPr>
          <p:spPr>
            <a:xfrm>
              <a:off x="2419920" y="3490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Google Shape;319;g105e9140ba5_0_92"/>
            <p:cNvSpPr/>
            <p:nvPr/>
          </p:nvSpPr>
          <p:spPr>
            <a:xfrm>
              <a:off x="2419920" y="2347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320;g105e9140ba5_0_92"/>
            <p:cNvSpPr/>
            <p:nvPr/>
          </p:nvSpPr>
          <p:spPr>
            <a:xfrm>
              <a:off x="2948400" y="3267360"/>
              <a:ext cx="274320" cy="301320"/>
            </a:xfrm>
            <a:prstGeom prst="ellipse">
              <a:avLst/>
            </a:prstGeom>
            <a:solidFill>
              <a:srgbClr val="00aa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Google Shape;321;g105e9140ba5_0_92"/>
            <p:cNvSpPr/>
            <p:nvPr/>
          </p:nvSpPr>
          <p:spPr>
            <a:xfrm>
              <a:off x="2948400" y="257436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Google Shape;322;g105e9140ba5_0_92"/>
            <p:cNvSpPr/>
            <p:nvPr/>
          </p:nvSpPr>
          <p:spPr>
            <a:xfrm>
              <a:off x="1886400" y="38718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Google Shape;323;g105e9140ba5_0_92"/>
            <p:cNvSpPr/>
            <p:nvPr/>
          </p:nvSpPr>
          <p:spPr>
            <a:xfrm>
              <a:off x="2121840" y="230148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Google Shape;324;g105e9140ba5_0_92"/>
            <p:cNvSpPr/>
            <p:nvPr/>
          </p:nvSpPr>
          <p:spPr>
            <a:xfrm>
              <a:off x="2162160" y="280404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Google Shape;325;g105e9140ba5_0_92"/>
            <p:cNvSpPr/>
            <p:nvPr/>
          </p:nvSpPr>
          <p:spPr>
            <a:xfrm>
              <a:off x="2162160" y="3413520"/>
              <a:ext cx="256320" cy="22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Google Shape;326;g105e9140ba5_0_92"/>
            <p:cNvSpPr/>
            <p:nvPr/>
          </p:nvSpPr>
          <p:spPr>
            <a:xfrm flipH="1" rot="10800000">
              <a:off x="2121840" y="3750480"/>
              <a:ext cx="33696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Google Shape;327;g105e9140ba5_0_92"/>
            <p:cNvSpPr/>
            <p:nvPr/>
          </p:nvSpPr>
          <p:spPr>
            <a:xfrm flipH="1" rot="10800000">
              <a:off x="2121840" y="311040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Google Shape;328;g105e9140ba5_0_92"/>
            <p:cNvSpPr/>
            <p:nvPr/>
          </p:nvSpPr>
          <p:spPr>
            <a:xfrm flipH="1" rot="10800000">
              <a:off x="2121840" y="2607120"/>
              <a:ext cx="3369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Google Shape;329;g105e9140ba5_0_92"/>
            <p:cNvSpPr/>
            <p:nvPr/>
          </p:nvSpPr>
          <p:spPr>
            <a:xfrm flipH="1" rot="10800000">
              <a:off x="2655360" y="2727000"/>
              <a:ext cx="291600" cy="27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Google Shape;330;g105e9140ba5_0_92"/>
            <p:cNvSpPr/>
            <p:nvPr/>
          </p:nvSpPr>
          <p:spPr>
            <a:xfrm>
              <a:off x="2655360" y="2606040"/>
              <a:ext cx="332280" cy="70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Google Shape;331;g105e9140ba5_0_92"/>
            <p:cNvSpPr/>
            <p:nvPr/>
          </p:nvSpPr>
          <p:spPr>
            <a:xfrm flipH="1" rot="10800000">
              <a:off x="2695320" y="3420000"/>
              <a:ext cx="25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332;g105e9140ba5_0_92"/>
            <p:cNvSpPr/>
            <p:nvPr/>
          </p:nvSpPr>
          <p:spPr>
            <a:xfrm>
              <a:off x="2695680" y="3108600"/>
              <a:ext cx="29160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Google Shape;333;g105e9140ba5_0_92"/>
            <p:cNvSpPr/>
            <p:nvPr/>
          </p:nvSpPr>
          <p:spPr>
            <a:xfrm flipH="1" rot="10800000">
              <a:off x="2653560" y="2833920"/>
              <a:ext cx="332280" cy="70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Google Shape;334;g105e9140ba5_0_92"/>
          <p:cNvSpPr/>
          <p:nvPr/>
        </p:nvSpPr>
        <p:spPr>
          <a:xfrm>
            <a:off x="757800" y="4161960"/>
            <a:ext cx="354312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Calles 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 Medellín,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Origen y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Destino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37" name="Google Shape;338;g105e9140ba5_0_92"/>
          <p:cNvSpPr/>
          <p:nvPr/>
        </p:nvSpPr>
        <p:spPr>
          <a:xfrm>
            <a:off x="5137560" y="1745640"/>
            <a:ext cx="2401200" cy="228816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001e33"/>
                </a:solidFill>
                <a:latin typeface="Arial"/>
                <a:ea typeface="Arial"/>
              </a:rPr>
              <a:t>Algoritmo de Dijkstra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38" name="Google Shape;339;g105e9140ba5_0_92"/>
          <p:cNvSpPr/>
          <p:nvPr/>
        </p:nvSpPr>
        <p:spPr>
          <a:xfrm>
            <a:off x="3999240" y="264492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340;g105e9140ba5_0_92"/>
          <p:cNvSpPr/>
          <p:nvPr/>
        </p:nvSpPr>
        <p:spPr>
          <a:xfrm>
            <a:off x="399924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Google Shape;341;g105e9140ba5_0_92"/>
          <p:cNvSpPr/>
          <p:nvPr/>
        </p:nvSpPr>
        <p:spPr>
          <a:xfrm>
            <a:off x="3999240" y="34830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1" name="Google Shape;342;g105e9140ba5_0_92"/>
          <p:cNvGrpSpPr/>
          <p:nvPr/>
        </p:nvGrpSpPr>
        <p:grpSpPr>
          <a:xfrm>
            <a:off x="9308880" y="2043000"/>
            <a:ext cx="1336320" cy="2130120"/>
            <a:chOff x="9308880" y="2043000"/>
            <a:chExt cx="1336320" cy="2130120"/>
          </a:xfrm>
        </p:grpSpPr>
        <p:sp>
          <p:nvSpPr>
            <p:cNvPr id="242" name="Google Shape;343;g105e9140ba5_0_92"/>
            <p:cNvSpPr/>
            <p:nvPr/>
          </p:nvSpPr>
          <p:spPr>
            <a:xfrm>
              <a:off x="9308880" y="20430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Google Shape;344;g105e9140ba5_0_92"/>
            <p:cNvSpPr/>
            <p:nvPr/>
          </p:nvSpPr>
          <p:spPr>
            <a:xfrm>
              <a:off x="9308880" y="2652480"/>
              <a:ext cx="274320" cy="301320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Google Shape;345;g105e9140ba5_0_92"/>
            <p:cNvSpPr/>
            <p:nvPr/>
          </p:nvSpPr>
          <p:spPr>
            <a:xfrm>
              <a:off x="9308880" y="32623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Google Shape;346;g105e9140ba5_0_92"/>
            <p:cNvSpPr/>
            <p:nvPr/>
          </p:nvSpPr>
          <p:spPr>
            <a:xfrm>
              <a:off x="9842400" y="29574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Google Shape;347;g105e9140ba5_0_92"/>
            <p:cNvSpPr/>
            <p:nvPr/>
          </p:nvSpPr>
          <p:spPr>
            <a:xfrm>
              <a:off x="9842400" y="3490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Google Shape;348;g105e9140ba5_0_92"/>
            <p:cNvSpPr/>
            <p:nvPr/>
          </p:nvSpPr>
          <p:spPr>
            <a:xfrm>
              <a:off x="9842400" y="234792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Google Shape;349;g105e9140ba5_0_92"/>
            <p:cNvSpPr/>
            <p:nvPr/>
          </p:nvSpPr>
          <p:spPr>
            <a:xfrm>
              <a:off x="10370880" y="3267360"/>
              <a:ext cx="274320" cy="301320"/>
            </a:xfrm>
            <a:prstGeom prst="ellipse">
              <a:avLst/>
            </a:prstGeom>
            <a:solidFill>
              <a:srgbClr val="00aa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Google Shape;350;g105e9140ba5_0_92"/>
            <p:cNvSpPr/>
            <p:nvPr/>
          </p:nvSpPr>
          <p:spPr>
            <a:xfrm>
              <a:off x="10370880" y="257436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Google Shape;351;g105e9140ba5_0_92"/>
            <p:cNvSpPr/>
            <p:nvPr/>
          </p:nvSpPr>
          <p:spPr>
            <a:xfrm>
              <a:off x="9308880" y="3871800"/>
              <a:ext cx="274320" cy="301320"/>
            </a:xfrm>
            <a:prstGeom prst="ellipse">
              <a:avLst/>
            </a:prstGeom>
            <a:solidFill>
              <a:srgbClr val="001e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Google Shape;352;g105e9140ba5_0_92"/>
            <p:cNvSpPr/>
            <p:nvPr/>
          </p:nvSpPr>
          <p:spPr>
            <a:xfrm>
              <a:off x="9544320" y="230148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Google Shape;353;g105e9140ba5_0_92"/>
            <p:cNvSpPr/>
            <p:nvPr/>
          </p:nvSpPr>
          <p:spPr>
            <a:xfrm>
              <a:off x="9584640" y="280404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Google Shape;354;g105e9140ba5_0_92"/>
            <p:cNvSpPr/>
            <p:nvPr/>
          </p:nvSpPr>
          <p:spPr>
            <a:xfrm>
              <a:off x="9584640" y="3413520"/>
              <a:ext cx="256320" cy="22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Google Shape;355;g105e9140ba5_0_92"/>
            <p:cNvSpPr/>
            <p:nvPr/>
          </p:nvSpPr>
          <p:spPr>
            <a:xfrm flipH="1" rot="10800000">
              <a:off x="9544320" y="3750480"/>
              <a:ext cx="33696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Google Shape;356;g105e9140ba5_0_92"/>
            <p:cNvSpPr/>
            <p:nvPr/>
          </p:nvSpPr>
          <p:spPr>
            <a:xfrm flipH="1" rot="10800000">
              <a:off x="9544320" y="3110400"/>
              <a:ext cx="296640" cy="19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Google Shape;357;g105e9140ba5_0_92"/>
            <p:cNvSpPr/>
            <p:nvPr/>
          </p:nvSpPr>
          <p:spPr>
            <a:xfrm flipH="1" rot="10800000">
              <a:off x="9544320" y="2607120"/>
              <a:ext cx="3369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Google Shape;358;g105e9140ba5_0_92"/>
            <p:cNvSpPr/>
            <p:nvPr/>
          </p:nvSpPr>
          <p:spPr>
            <a:xfrm flipH="1" rot="10800000">
              <a:off x="10077840" y="2727000"/>
              <a:ext cx="291600" cy="27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359;g105e9140ba5_0_92"/>
            <p:cNvSpPr/>
            <p:nvPr/>
          </p:nvSpPr>
          <p:spPr>
            <a:xfrm>
              <a:off x="10077840" y="2606040"/>
              <a:ext cx="332280" cy="70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Google Shape;360;g105e9140ba5_0_92"/>
            <p:cNvSpPr/>
            <p:nvPr/>
          </p:nvSpPr>
          <p:spPr>
            <a:xfrm flipH="1" rot="10800000">
              <a:off x="10117800" y="3420000"/>
              <a:ext cx="25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361;g105e9140ba5_0_92"/>
            <p:cNvSpPr/>
            <p:nvPr/>
          </p:nvSpPr>
          <p:spPr>
            <a:xfrm>
              <a:off x="10118160" y="3108600"/>
              <a:ext cx="291600" cy="2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Google Shape;362;g105e9140ba5_0_92"/>
            <p:cNvSpPr/>
            <p:nvPr/>
          </p:nvSpPr>
          <p:spPr>
            <a:xfrm flipH="1" rot="10800000">
              <a:off x="10077480" y="2833920"/>
              <a:ext cx="332280" cy="70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" name="Google Shape;363;g105e9140ba5_0_92"/>
          <p:cNvSpPr/>
          <p:nvPr/>
        </p:nvSpPr>
        <p:spPr>
          <a:xfrm>
            <a:off x="7580880" y="302580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364;g105e9140ba5_0_92"/>
          <p:cNvSpPr/>
          <p:nvPr/>
        </p:nvSpPr>
        <p:spPr>
          <a:xfrm>
            <a:off x="7848720" y="4241160"/>
            <a:ext cx="409644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Ruta con el menor riesgo promedio ponderado de acoso sin superar una distancia </a:t>
            </a:r>
            <a:r>
              <a:rPr b="1" i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d</a:t>
            </a:r>
            <a:endParaRPr b="0" lang="en-US" sz="2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500" spc="-1" strike="noStrike">
              <a:latin typeface="Arial"/>
            </a:endParaRPr>
          </a:p>
        </p:txBody>
      </p:sp>
      <p:sp>
        <p:nvSpPr>
          <p:cNvPr id="264" name="Google Shape;365;g105e9140ba5_0_92"/>
          <p:cNvSpPr/>
          <p:nvPr/>
        </p:nvSpPr>
        <p:spPr>
          <a:xfrm>
            <a:off x="3999240" y="3864240"/>
            <a:ext cx="111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aad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366;g105e9140ba5_0_92"/>
          <p:cNvSpPr/>
          <p:nvPr/>
        </p:nvSpPr>
        <p:spPr>
          <a:xfrm>
            <a:off x="3521520" y="3588120"/>
            <a:ext cx="47448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2500" spc="-1" strike="noStrike">
                <a:solidFill>
                  <a:srgbClr val="001e33"/>
                </a:solidFill>
                <a:latin typeface="Arial"/>
                <a:ea typeface="Arial"/>
              </a:rPr>
              <a:t>d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371;p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267" name="Google Shape;372;p3"/>
          <p:cNvSpPr/>
          <p:nvPr/>
        </p:nvSpPr>
        <p:spPr>
          <a:xfrm>
            <a:off x="265320" y="376920"/>
            <a:ext cx="4862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Explicación del algoritmo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8" name="Google Shape;373;p3"/>
          <p:cNvSpPr/>
          <p:nvPr/>
        </p:nvSpPr>
        <p:spPr>
          <a:xfrm>
            <a:off x="162000" y="4973400"/>
            <a:ext cx="6981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Algoritmo de Dijkstra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269" name="Google Shape;384;p3"/>
          <p:cNvGrpSpPr/>
          <p:nvPr/>
        </p:nvGrpSpPr>
        <p:grpSpPr>
          <a:xfrm>
            <a:off x="446040" y="1762920"/>
            <a:ext cx="5972400" cy="3226320"/>
            <a:chOff x="446040" y="1762920"/>
            <a:chExt cx="5972400" cy="3226320"/>
          </a:xfrm>
        </p:grpSpPr>
        <p:pic>
          <p:nvPicPr>
            <p:cNvPr id="270" name="Google Shape;385;p3" descr=""/>
            <p:cNvPicPr/>
            <p:nvPr/>
          </p:nvPicPr>
          <p:blipFill>
            <a:blip r:embed="rId2"/>
            <a:srcRect l="0" t="12017" r="0" b="11401"/>
            <a:stretch/>
          </p:blipFill>
          <p:spPr>
            <a:xfrm>
              <a:off x="446040" y="1762920"/>
              <a:ext cx="5972400" cy="3226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Google Shape;386;p3"/>
            <p:cNvSpPr/>
            <p:nvPr/>
          </p:nvSpPr>
          <p:spPr>
            <a:xfrm>
              <a:off x="536040" y="1804680"/>
              <a:ext cx="2311560" cy="6753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Google Shape;387;p3"/>
            <p:cNvSpPr/>
            <p:nvPr/>
          </p:nvSpPr>
          <p:spPr>
            <a:xfrm>
              <a:off x="1067040" y="1866960"/>
              <a:ext cx="2311560" cy="47016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3" name="Google Shape;389;p3" descr=""/>
          <p:cNvPicPr/>
          <p:nvPr/>
        </p:nvPicPr>
        <p:blipFill>
          <a:blip r:embed="rId3"/>
          <a:stretch/>
        </p:blipFill>
        <p:spPr>
          <a:xfrm>
            <a:off x="6858000" y="2042280"/>
            <a:ext cx="4595400" cy="23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395;p5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275" name="Google Shape;396;p5"/>
          <p:cNvSpPr/>
          <p:nvPr/>
        </p:nvSpPr>
        <p:spPr>
          <a:xfrm>
            <a:off x="265320" y="376920"/>
            <a:ext cx="58820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Complejidad del algoritmo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6" name="Google Shape;397;p5"/>
          <p:cNvSpPr/>
          <p:nvPr/>
        </p:nvSpPr>
        <p:spPr>
          <a:xfrm>
            <a:off x="584640" y="4173120"/>
            <a:ext cx="60890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Complejidad en tiempo y memoria del algoritmo de Dijkstra. V es el numero de vertices o nodos y E es el numero de aristas.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7" name="Google Shape;401;p5"/>
          <p:cNvSpPr/>
          <p:nvPr/>
        </p:nvSpPr>
        <p:spPr>
          <a:xfrm flipH="1" rot="10800000">
            <a:off x="4567320" y="1176120"/>
            <a:ext cx="6008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8" name="Google Shape;406;p5"/>
          <p:cNvGraphicFramePr/>
          <p:nvPr/>
        </p:nvGraphicFramePr>
        <p:xfrm>
          <a:off x="471600" y="1194120"/>
          <a:ext cx="6245640" cy="2955960"/>
        </p:xfrm>
        <a:graphic>
          <a:graphicData uri="http://schemas.openxmlformats.org/drawingml/2006/table">
            <a:tbl>
              <a:tblPr/>
              <a:tblGrid>
                <a:gridCol w="2261160"/>
                <a:gridCol w="1902240"/>
                <a:gridCol w="2082600"/>
              </a:tblGrid>
              <a:tr h="109692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Complejidad temporal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Complejidad de la memoria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621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 Dijkstra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O(V+E logV)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O(V+E)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1097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 Dijkstra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O(V+E logV)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O(V+E)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79" name="Google Shape;411;p5" descr=""/>
          <p:cNvPicPr/>
          <p:nvPr/>
        </p:nvPicPr>
        <p:blipFill>
          <a:blip r:embed="rId2"/>
          <a:stretch/>
        </p:blipFill>
        <p:spPr>
          <a:xfrm>
            <a:off x="7150320" y="1768320"/>
            <a:ext cx="4156200" cy="311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417;gadd317ae2b_0_20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281" name="Google Shape;418;gadd317ae2b_0_201"/>
          <p:cNvSpPr/>
          <p:nvPr/>
        </p:nvSpPr>
        <p:spPr>
          <a:xfrm>
            <a:off x="265320" y="376920"/>
            <a:ext cx="588204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Resultados del camino más corto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" name="Google Shape;419;gadd317ae2b_0_201"/>
          <p:cNvSpPr/>
          <p:nvPr/>
        </p:nvSpPr>
        <p:spPr>
          <a:xfrm>
            <a:off x="356040" y="4858920"/>
            <a:ext cx="1117368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Distancia más corta obtenida sin superar un riesgo medio ponderado de acoso </a:t>
            </a:r>
            <a:r>
              <a:rPr b="0" i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r.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" name="Google Shape;420;gadd317ae2b_0_201"/>
          <p:cNvSpPr/>
          <p:nvPr/>
        </p:nvSpPr>
        <p:spPr>
          <a:xfrm flipH="1" rot="10800000">
            <a:off x="3355920" y="271440"/>
            <a:ext cx="1299600" cy="6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421;gadd317ae2b_0_201"/>
          <p:cNvSpPr/>
          <p:nvPr/>
        </p:nvSpPr>
        <p:spPr>
          <a:xfrm>
            <a:off x="4606200" y="70200"/>
            <a:ext cx="24012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Google Shape;422;gadd317ae2b_0_201"/>
          <p:cNvSpPr/>
          <p:nvPr/>
        </p:nvSpPr>
        <p:spPr>
          <a:xfrm>
            <a:off x="5015880" y="762120"/>
            <a:ext cx="342396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Cree la tabla en Powerpoint. No copie capturas de pantalla pixeladas del informe técnico, por favor.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6" name="Google Shape;423;gadd317ae2b_0_201"/>
          <p:cNvSpPr/>
          <p:nvPr/>
        </p:nvSpPr>
        <p:spPr>
          <a:xfrm flipH="1" rot="10800000">
            <a:off x="4491000" y="1023480"/>
            <a:ext cx="6008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Google Shape;424;gadd317ae2b_0_201"/>
          <p:cNvSpPr/>
          <p:nvPr/>
        </p:nvSpPr>
        <p:spPr>
          <a:xfrm>
            <a:off x="3437640" y="5437080"/>
            <a:ext cx="29311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tablas en su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palabras propias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8" name="Google Shape;425;gadd317ae2b_0_201"/>
          <p:cNvSpPr/>
          <p:nvPr/>
        </p:nvSpPr>
        <p:spPr>
          <a:xfrm>
            <a:off x="3356280" y="5266800"/>
            <a:ext cx="453600" cy="72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9" name="Google Shape;426;gadd317ae2b_0_201"/>
          <p:cNvGraphicFramePr/>
          <p:nvPr/>
        </p:nvGraphicFramePr>
        <p:xfrm>
          <a:off x="333720" y="1499040"/>
          <a:ext cx="11309760" cy="3188520"/>
        </p:xfrm>
        <a:graphic>
          <a:graphicData uri="http://schemas.openxmlformats.org/drawingml/2006/table">
            <a:tbl>
              <a:tblPr/>
              <a:tblGrid>
                <a:gridCol w="2851920"/>
                <a:gridCol w="3225600"/>
                <a:gridCol w="1540800"/>
                <a:gridCol w="3691800"/>
              </a:tblGrid>
              <a:tr h="1029240"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Origen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Destino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Distancia más corta (metros)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Sin superar un riesgo promedio ponderado de acoso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70ad47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EAFIT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de Medellín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0.84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de Antioquia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Nacional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0.83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Nacional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Luis Amigó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0.85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290" name="Google Shape;427;gadd317ae2b_0_201"/>
          <p:cNvSpPr/>
          <p:nvPr/>
        </p:nvSpPr>
        <p:spPr>
          <a:xfrm>
            <a:off x="8229600" y="1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Google Shape;428;gadd317ae2b_0_201"/>
          <p:cNvSpPr/>
          <p:nvPr/>
        </p:nvSpPr>
        <p:spPr>
          <a:xfrm>
            <a:off x="548280" y="9594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Google Shape;429;gadd317ae2b_0_201"/>
          <p:cNvSpPr/>
          <p:nvPr/>
        </p:nvSpPr>
        <p:spPr>
          <a:xfrm>
            <a:off x="6707160" y="601488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434;g105e9140ba5_0_16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4640" cy="6854400"/>
          </a:xfrm>
          <a:prstGeom prst="rect">
            <a:avLst/>
          </a:prstGeom>
          <a:ln w="0">
            <a:noFill/>
          </a:ln>
        </p:spPr>
      </p:pic>
      <p:sp>
        <p:nvSpPr>
          <p:cNvPr id="294" name="Google Shape;435;g105e9140ba5_0_161"/>
          <p:cNvSpPr/>
          <p:nvPr/>
        </p:nvSpPr>
        <p:spPr>
          <a:xfrm>
            <a:off x="265320" y="376920"/>
            <a:ext cx="588204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Resultados del menor riesgo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5" name="Google Shape;436;g105e9140ba5_0_161"/>
          <p:cNvSpPr/>
          <p:nvPr/>
        </p:nvSpPr>
        <p:spPr>
          <a:xfrm>
            <a:off x="356040" y="5163840"/>
            <a:ext cx="1097496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Menor riesgo medio ponderado de acoso obtenido sin superar una distancia </a:t>
            </a:r>
            <a:r>
              <a:rPr b="0" i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d.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6" name="Google Shape;437;g105e9140ba5_0_161"/>
          <p:cNvSpPr/>
          <p:nvPr/>
        </p:nvSpPr>
        <p:spPr>
          <a:xfrm flipH="1" rot="10800000">
            <a:off x="3355920" y="271440"/>
            <a:ext cx="1299600" cy="6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Google Shape;438;g105e9140ba5_0_161"/>
          <p:cNvSpPr/>
          <p:nvPr/>
        </p:nvSpPr>
        <p:spPr>
          <a:xfrm>
            <a:off x="4377600" y="70200"/>
            <a:ext cx="24012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Mantenga este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8" name="Google Shape;439;g105e9140ba5_0_161"/>
          <p:cNvSpPr/>
          <p:nvPr/>
        </p:nvSpPr>
        <p:spPr>
          <a:xfrm>
            <a:off x="5015880" y="838080"/>
            <a:ext cx="342396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Cree la tabla en Powerpoint. No copie capturas de pantalla pixeladas del informe técnico, por favor.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9" name="Google Shape;440;g105e9140ba5_0_161"/>
          <p:cNvSpPr/>
          <p:nvPr/>
        </p:nvSpPr>
        <p:spPr>
          <a:xfrm flipH="1" rot="10800000">
            <a:off x="4491000" y="1252080"/>
            <a:ext cx="6008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Google Shape;441;g105e9140ba5_0_161"/>
          <p:cNvSpPr/>
          <p:nvPr/>
        </p:nvSpPr>
        <p:spPr>
          <a:xfrm>
            <a:off x="3437640" y="6122880"/>
            <a:ext cx="293112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tablas en su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palabras propias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1" name="Google Shape;442;g105e9140ba5_0_161"/>
          <p:cNvSpPr/>
          <p:nvPr/>
        </p:nvSpPr>
        <p:spPr>
          <a:xfrm>
            <a:off x="3356280" y="5647680"/>
            <a:ext cx="453600" cy="72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>
            <a:solidFill>
              <a:srgbClr val="ed7d3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02" name="Google Shape;443;g105e9140ba5_0_161"/>
          <p:cNvGraphicFramePr/>
          <p:nvPr/>
        </p:nvGraphicFramePr>
        <p:xfrm>
          <a:off x="333720" y="1803960"/>
          <a:ext cx="11309760" cy="3188520"/>
        </p:xfrm>
        <a:graphic>
          <a:graphicData uri="http://schemas.openxmlformats.org/drawingml/2006/table">
            <a:tbl>
              <a:tblPr/>
              <a:tblGrid>
                <a:gridCol w="2851920"/>
                <a:gridCol w="2715840"/>
                <a:gridCol w="2764440"/>
                <a:gridCol w="2977920"/>
              </a:tblGrid>
              <a:tr h="1029240"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Origen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Destino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Riesgo promedio ponderado de acoso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Sin superar una distancia (metros)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00aadb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EAFIT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de Medellín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5000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de Antioquia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Nacional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7000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Nacional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Universidad Luis Amigó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??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2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6500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303" name="Google Shape;444;g105e9140ba5_0_161"/>
          <p:cNvSpPr/>
          <p:nvPr/>
        </p:nvSpPr>
        <p:spPr>
          <a:xfrm>
            <a:off x="8229600" y="1242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Complete esta diapositiva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la tercera entrega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4" name="Google Shape;445;g105e9140ba5_0_161"/>
          <p:cNvSpPr/>
          <p:nvPr/>
        </p:nvSpPr>
        <p:spPr>
          <a:xfrm>
            <a:off x="548280" y="959400"/>
            <a:ext cx="211320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utilizar el color rojo en las diapositivas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5" name="Google Shape;446;g105e9140ba5_0_161"/>
          <p:cNvSpPr/>
          <p:nvPr/>
        </p:nvSpPr>
        <p:spPr>
          <a:xfrm>
            <a:off x="6707160" y="6014880"/>
            <a:ext cx="29984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El tamaño de la letra debe ser de al menos 22 puntos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LibreOffice/7.2.6.2$Linux_X86_64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  <dc:description/>
  <dc:language>en-US</dc:language>
  <cp:lastModifiedBy/>
  <dcterms:modified xsi:type="dcterms:W3CDTF">2022-04-22T23:05:37Z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